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57" r:id="rId3"/>
    <p:sldId id="260" r:id="rId4"/>
    <p:sldId id="258" r:id="rId5"/>
    <p:sldId id="259" r:id="rId6"/>
    <p:sldId id="261" r:id="rId7"/>
    <p:sldId id="262" r:id="rId8"/>
    <p:sldId id="263" r:id="rId9"/>
    <p:sldId id="266" r:id="rId10"/>
    <p:sldId id="265" r:id="rId11"/>
    <p:sldId id="264"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1" r:id="rId28"/>
    <p:sldId id="283" r:id="rId29"/>
    <p:sldId id="284" r:id="rId30"/>
    <p:sldId id="297"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8" r:id="rId44"/>
    <p:sldId id="299"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2E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2" autoAdjust="0"/>
    <p:restoredTop sz="94660"/>
  </p:normalViewPr>
  <p:slideViewPr>
    <p:cSldViewPr snapToGrid="0">
      <p:cViewPr varScale="1">
        <p:scale>
          <a:sx n="72" d="100"/>
          <a:sy n="72" d="100"/>
        </p:scale>
        <p:origin x="6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r-FR" smtClean="0"/>
              <a:t>Modifiez le style du titre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30442AA1-45F9-409B-8B37-089BFCDAF325}" type="datetimeFigureOut">
              <a:rPr lang="fr-FR" smtClean="0"/>
              <a:t>03/07/2015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B9CC1AF-9E12-4885-9CA7-2343EF1B8621}" type="slidenum">
              <a:rPr lang="fr-FR" smtClean="0"/>
              <a:t>‹N°›</a:t>
            </a:fld>
            <a:endParaRPr lang="fr-F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5963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30442AA1-45F9-409B-8B37-089BFCDAF325}" type="datetimeFigureOut">
              <a:rPr lang="fr-FR" smtClean="0"/>
              <a:t>03/07/2015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B9CC1AF-9E12-4885-9CA7-2343EF1B8621}" type="slidenum">
              <a:rPr lang="fr-FR" smtClean="0"/>
              <a:t>‹N°›</a:t>
            </a:fld>
            <a:endParaRPr lang="fr-FR"/>
          </a:p>
        </p:txBody>
      </p:sp>
    </p:spTree>
    <p:extLst>
      <p:ext uri="{BB962C8B-B14F-4D97-AF65-F5344CB8AC3E}">
        <p14:creationId xmlns:p14="http://schemas.microsoft.com/office/powerpoint/2010/main" val="2797761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smtClean="0"/>
              <a:t>Modifiez le style du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30442AA1-45F9-409B-8B37-089BFCDAF325}" type="datetimeFigureOut">
              <a:rPr lang="fr-FR" smtClean="0"/>
              <a:t>03/07/2015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B9CC1AF-9E12-4885-9CA7-2343EF1B8621}" type="slidenum">
              <a:rPr lang="fr-FR" smtClean="0"/>
              <a:t>‹N°›</a:t>
            </a:fld>
            <a:endParaRPr lang="fr-FR"/>
          </a:p>
        </p:txBody>
      </p:sp>
    </p:spTree>
    <p:extLst>
      <p:ext uri="{BB962C8B-B14F-4D97-AF65-F5344CB8AC3E}">
        <p14:creationId xmlns:p14="http://schemas.microsoft.com/office/powerpoint/2010/main" val="2444883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30442AA1-45F9-409B-8B37-089BFCDAF325}" type="datetimeFigureOut">
              <a:rPr lang="fr-FR" smtClean="0"/>
              <a:t>03/07/2015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B9CC1AF-9E12-4885-9CA7-2343EF1B8621}" type="slidenum">
              <a:rPr lang="fr-FR" smtClean="0"/>
              <a:t>‹N°›</a:t>
            </a:fld>
            <a:endParaRPr lang="fr-F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83690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r-FR" smtClean="0"/>
              <a:t>Modifiez le style du titre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30442AA1-45F9-409B-8B37-089BFCDAF325}" type="datetimeFigureOut">
              <a:rPr lang="fr-FR" smtClean="0"/>
              <a:t>03/07/2015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B9CC1AF-9E12-4885-9CA7-2343EF1B8621}" type="slidenum">
              <a:rPr lang="fr-FR" smtClean="0"/>
              <a:t>‹N°›</a:t>
            </a:fld>
            <a:endParaRPr lang="fr-FR"/>
          </a:p>
        </p:txBody>
      </p:sp>
    </p:spTree>
    <p:extLst>
      <p:ext uri="{BB962C8B-B14F-4D97-AF65-F5344CB8AC3E}">
        <p14:creationId xmlns:p14="http://schemas.microsoft.com/office/powerpoint/2010/main" val="1776240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smtClean="0"/>
              <a:t>Modifiez les styles du texte du masque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30442AA1-45F9-409B-8B37-089BFCDAF325}" type="datetimeFigureOut">
              <a:rPr lang="fr-FR" smtClean="0"/>
              <a:t>03/07/2015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B9CC1AF-9E12-4885-9CA7-2343EF1B8621}" type="slidenum">
              <a:rPr lang="fr-FR" smtClean="0"/>
              <a:t>‹N°›</a:t>
            </a:fld>
            <a:endParaRPr lang="fr-F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618901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r-FR" smtClean="0"/>
              <a:t>Modifiez le style du titre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smtClean="0"/>
              <a:t>Modifiez les styles du texte du masque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30442AA1-45F9-409B-8B37-089BFCDAF325}" type="datetimeFigureOut">
              <a:rPr lang="fr-FR" smtClean="0"/>
              <a:t>03/07/2015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B9CC1AF-9E12-4885-9CA7-2343EF1B8621}" type="slidenum">
              <a:rPr lang="fr-FR" smtClean="0"/>
              <a:t>‹N°›</a:t>
            </a:fld>
            <a:endParaRPr lang="fr-FR"/>
          </a:p>
        </p:txBody>
      </p:sp>
    </p:spTree>
    <p:extLst>
      <p:ext uri="{BB962C8B-B14F-4D97-AF65-F5344CB8AC3E}">
        <p14:creationId xmlns:p14="http://schemas.microsoft.com/office/powerpoint/2010/main" val="407541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0442AA1-45F9-409B-8B37-089BFCDAF325}" type="datetimeFigureOut">
              <a:rPr lang="fr-FR" smtClean="0"/>
              <a:t>03/07/2015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B9CC1AF-9E12-4885-9CA7-2343EF1B8621}" type="slidenum">
              <a:rPr lang="fr-FR" smtClean="0"/>
              <a:t>‹N°›</a:t>
            </a:fld>
            <a:endParaRPr lang="fr-FR"/>
          </a:p>
        </p:txBody>
      </p:sp>
    </p:spTree>
    <p:extLst>
      <p:ext uri="{BB962C8B-B14F-4D97-AF65-F5344CB8AC3E}">
        <p14:creationId xmlns:p14="http://schemas.microsoft.com/office/powerpoint/2010/main" val="863152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0442AA1-45F9-409B-8B37-089BFCDAF325}" type="datetimeFigureOut">
              <a:rPr lang="fr-FR" smtClean="0"/>
              <a:t>03/07/2015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B9CC1AF-9E12-4885-9CA7-2343EF1B8621}" type="slidenum">
              <a:rPr lang="fr-FR" smtClean="0"/>
              <a:t>‹N°›</a:t>
            </a:fld>
            <a:endParaRPr lang="fr-FR"/>
          </a:p>
        </p:txBody>
      </p:sp>
    </p:spTree>
    <p:extLst>
      <p:ext uri="{BB962C8B-B14F-4D97-AF65-F5344CB8AC3E}">
        <p14:creationId xmlns:p14="http://schemas.microsoft.com/office/powerpoint/2010/main" val="28844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nchor="ct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0442AA1-45F9-409B-8B37-089BFCDAF325}" type="datetimeFigureOut">
              <a:rPr lang="fr-FR" smtClean="0"/>
              <a:t>03/07/2015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B9CC1AF-9E12-4885-9CA7-2343EF1B8621}" type="slidenum">
              <a:rPr lang="fr-FR" smtClean="0"/>
              <a:t>‹N°›</a:t>
            </a:fld>
            <a:endParaRPr lang="fr-FR"/>
          </a:p>
        </p:txBody>
      </p:sp>
    </p:spTree>
    <p:extLst>
      <p:ext uri="{BB962C8B-B14F-4D97-AF65-F5344CB8AC3E}">
        <p14:creationId xmlns:p14="http://schemas.microsoft.com/office/powerpoint/2010/main" val="301780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r-FR" smtClean="0"/>
              <a:t>Modifiez le style du titre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30442AA1-45F9-409B-8B37-089BFCDAF325}" type="datetimeFigureOut">
              <a:rPr lang="fr-FR" smtClean="0"/>
              <a:t>03/07/2015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B9CC1AF-9E12-4885-9CA7-2343EF1B8621}" type="slidenum">
              <a:rPr lang="fr-FR" smtClean="0"/>
              <a:t>‹N°›</a:t>
            </a:fld>
            <a:endParaRPr lang="fr-FR"/>
          </a:p>
        </p:txBody>
      </p:sp>
    </p:spTree>
    <p:extLst>
      <p:ext uri="{BB962C8B-B14F-4D97-AF65-F5344CB8AC3E}">
        <p14:creationId xmlns:p14="http://schemas.microsoft.com/office/powerpoint/2010/main" val="90820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30442AA1-45F9-409B-8B37-089BFCDAF325}" type="datetimeFigureOut">
              <a:rPr lang="fr-FR" smtClean="0"/>
              <a:t>03/07/2015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B9CC1AF-9E12-4885-9CA7-2343EF1B8621}" type="slidenum">
              <a:rPr lang="fr-FR" smtClean="0"/>
              <a:t>‹N°›</a:t>
            </a:fld>
            <a:endParaRPr lang="fr-FR"/>
          </a:p>
        </p:txBody>
      </p:sp>
    </p:spTree>
    <p:extLst>
      <p:ext uri="{BB962C8B-B14F-4D97-AF65-F5344CB8AC3E}">
        <p14:creationId xmlns:p14="http://schemas.microsoft.com/office/powerpoint/2010/main" val="2671256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30442AA1-45F9-409B-8B37-089BFCDAF325}" type="datetimeFigureOut">
              <a:rPr lang="fr-FR" smtClean="0"/>
              <a:t>03/07/2015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B9CC1AF-9E12-4885-9CA7-2343EF1B8621}" type="slidenum">
              <a:rPr lang="fr-FR" smtClean="0"/>
              <a:t>‹N°›</a:t>
            </a:fld>
            <a:endParaRPr lang="fr-FR"/>
          </a:p>
        </p:txBody>
      </p:sp>
    </p:spTree>
    <p:extLst>
      <p:ext uri="{BB962C8B-B14F-4D97-AF65-F5344CB8AC3E}">
        <p14:creationId xmlns:p14="http://schemas.microsoft.com/office/powerpoint/2010/main" val="191276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30442AA1-45F9-409B-8B37-089BFCDAF325}" type="datetimeFigureOut">
              <a:rPr lang="fr-FR" smtClean="0"/>
              <a:t>03/07/2015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B9CC1AF-9E12-4885-9CA7-2343EF1B8621}" type="slidenum">
              <a:rPr lang="fr-FR" smtClean="0"/>
              <a:t>‹N°›</a:t>
            </a:fld>
            <a:endParaRPr lang="fr-FR"/>
          </a:p>
        </p:txBody>
      </p:sp>
    </p:spTree>
    <p:extLst>
      <p:ext uri="{BB962C8B-B14F-4D97-AF65-F5344CB8AC3E}">
        <p14:creationId xmlns:p14="http://schemas.microsoft.com/office/powerpoint/2010/main" val="129349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442AA1-45F9-409B-8B37-089BFCDAF325}" type="datetimeFigureOut">
              <a:rPr lang="fr-FR" smtClean="0"/>
              <a:t>03/07/2015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B9CC1AF-9E12-4885-9CA7-2343EF1B8621}" type="slidenum">
              <a:rPr lang="fr-FR" smtClean="0"/>
              <a:t>‹N°›</a:t>
            </a:fld>
            <a:endParaRPr lang="fr-FR"/>
          </a:p>
        </p:txBody>
      </p:sp>
    </p:spTree>
    <p:extLst>
      <p:ext uri="{BB962C8B-B14F-4D97-AF65-F5344CB8AC3E}">
        <p14:creationId xmlns:p14="http://schemas.microsoft.com/office/powerpoint/2010/main" val="2505052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0442AA1-45F9-409B-8B37-089BFCDAF325}" type="datetimeFigureOut">
              <a:rPr lang="fr-FR" smtClean="0"/>
              <a:t>03/07/2015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B9CC1AF-9E12-4885-9CA7-2343EF1B8621}" type="slidenum">
              <a:rPr lang="fr-FR" smtClean="0"/>
              <a:t>‹N°›</a:t>
            </a:fld>
            <a:endParaRPr lang="fr-FR"/>
          </a:p>
        </p:txBody>
      </p:sp>
    </p:spTree>
    <p:extLst>
      <p:ext uri="{BB962C8B-B14F-4D97-AF65-F5344CB8AC3E}">
        <p14:creationId xmlns:p14="http://schemas.microsoft.com/office/powerpoint/2010/main" val="229674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r-FR" smtClean="0"/>
              <a:t>Modifiez le style du titre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0442AA1-45F9-409B-8B37-089BFCDAF325}" type="datetimeFigureOut">
              <a:rPr lang="fr-FR" smtClean="0"/>
              <a:t>03/07/2015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B9CC1AF-9E12-4885-9CA7-2343EF1B8621}" type="slidenum">
              <a:rPr lang="fr-FR" smtClean="0"/>
              <a:t>‹N°›</a:t>
            </a:fld>
            <a:endParaRPr lang="fr-FR"/>
          </a:p>
        </p:txBody>
      </p:sp>
    </p:spTree>
    <p:extLst>
      <p:ext uri="{BB962C8B-B14F-4D97-AF65-F5344CB8AC3E}">
        <p14:creationId xmlns:p14="http://schemas.microsoft.com/office/powerpoint/2010/main" val="341800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0442AA1-45F9-409B-8B37-089BFCDAF325}" type="datetimeFigureOut">
              <a:rPr lang="fr-FR" smtClean="0"/>
              <a:t>03/07/2015</a:t>
            </a:fld>
            <a:endParaRPr lang="fr-F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fr-F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B9CC1AF-9E12-4885-9CA7-2343EF1B8621}" type="slidenum">
              <a:rPr lang="fr-FR" smtClean="0"/>
              <a:t>‹N°›</a:t>
            </a:fld>
            <a:endParaRPr lang="fr-FR"/>
          </a:p>
        </p:txBody>
      </p:sp>
    </p:spTree>
    <p:extLst>
      <p:ext uri="{BB962C8B-B14F-4D97-AF65-F5344CB8AC3E}">
        <p14:creationId xmlns:p14="http://schemas.microsoft.com/office/powerpoint/2010/main" val="101996151"/>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2"/>
          <a:stretch>
            <a:fillRect/>
          </a:stretch>
        </p:blipFill>
        <p:spPr>
          <a:xfrm>
            <a:off x="0" y="0"/>
            <a:ext cx="12192000" cy="6858000"/>
          </a:xfrm>
          <a:prstGeom prst="rect">
            <a:avLst/>
          </a:prstGeom>
        </p:spPr>
      </p:pic>
      <p:sp>
        <p:nvSpPr>
          <p:cNvPr id="8" name="Rectangle 7"/>
          <p:cNvSpPr/>
          <p:nvPr/>
        </p:nvSpPr>
        <p:spPr>
          <a:xfrm>
            <a:off x="1213499" y="4343399"/>
            <a:ext cx="10616551" cy="2308324"/>
          </a:xfrm>
          <a:prstGeom prst="rect">
            <a:avLst/>
          </a:prstGeom>
          <a:noFill/>
        </p:spPr>
        <p:txBody>
          <a:bodyPr wrap="square" lIns="91440" tIns="45720" rIns="91440" bIns="45720">
            <a:spAutoFit/>
          </a:bodyPr>
          <a:lstStyle/>
          <a:p>
            <a:pPr algn="ctr"/>
            <a:r>
              <a:rPr lang="fr-FR" sz="7200" b="1" cap="none" spc="0" dirty="0" smtClean="0">
                <a:ln w="0">
                  <a:solidFill>
                    <a:srgbClr val="0070C0"/>
                  </a:solidFill>
                </a:ln>
                <a:solidFill>
                  <a:schemeClr val="tx2">
                    <a:lumMod val="50000"/>
                  </a:schemeClr>
                </a:solidFill>
                <a:effectLst>
                  <a:outerShdw blurRad="38100" dist="38100" dir="2700000" algn="tl">
                    <a:srgbClr val="000000">
                      <a:alpha val="43137"/>
                    </a:srgbClr>
                  </a:outerShdw>
                  <a:reflection blurRad="6350" stA="53000" endA="300" endPos="35500" dir="5400000" sy="-90000" algn="bl" rotWithShape="0"/>
                </a:effectLst>
              </a:rPr>
              <a:t>Bienvenue au château </a:t>
            </a:r>
          </a:p>
          <a:p>
            <a:pPr algn="ctr"/>
            <a:r>
              <a:rPr lang="fr-FR" sz="7200" b="1" cap="none" spc="0" dirty="0" smtClean="0">
                <a:ln w="0">
                  <a:solidFill>
                    <a:srgbClr val="0070C0"/>
                  </a:solidFill>
                </a:ln>
                <a:solidFill>
                  <a:schemeClr val="tx2">
                    <a:lumMod val="50000"/>
                  </a:schemeClr>
                </a:solidFill>
                <a:effectLst>
                  <a:outerShdw blurRad="38100" dist="38100" dir="2700000" algn="tl">
                    <a:srgbClr val="000000">
                      <a:alpha val="43137"/>
                    </a:srgbClr>
                  </a:outerShdw>
                  <a:reflection blurRad="6350" stA="53000" endA="300" endPos="35500" dir="5400000" sy="-90000" algn="bl" rotWithShape="0"/>
                </a:effectLst>
              </a:rPr>
              <a:t>de Sully</a:t>
            </a:r>
            <a:endParaRPr lang="fr-FR" sz="7200" b="1" cap="none" spc="0" dirty="0">
              <a:ln w="0">
                <a:solidFill>
                  <a:srgbClr val="0070C0"/>
                </a:solidFill>
              </a:ln>
              <a:solidFill>
                <a:schemeClr val="tx2">
                  <a:lumMod val="50000"/>
                </a:schemeClr>
              </a:solidFill>
              <a:effectLst>
                <a:outerShdw blurRad="38100" dist="38100" dir="2700000" algn="tl">
                  <a:srgbClr val="000000">
                    <a:alpha val="43137"/>
                  </a:srgbClr>
                </a:outerShdw>
                <a:reflection blurRad="6350" stA="53000" endA="300" endPos="35500" dir="5400000" sy="-90000" algn="bl" rotWithShape="0"/>
              </a:effectLst>
            </a:endParaRPr>
          </a:p>
        </p:txBody>
      </p:sp>
    </p:spTree>
    <p:extLst>
      <p:ext uri="{BB962C8B-B14F-4D97-AF65-F5344CB8AC3E}">
        <p14:creationId xmlns:p14="http://schemas.microsoft.com/office/powerpoint/2010/main" val="4000728746"/>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653">
                                          <p:stCondLst>
                                            <p:cond delay="0"/>
                                          </p:stCondLst>
                                        </p:cTn>
                                        <p:tgtEl>
                                          <p:spTgt spid="8"/>
                                        </p:tgtEl>
                                      </p:cBhvr>
                                    </p:animEffect>
                                    <p:anim calcmode="lin" valueType="num">
                                      <p:cBhvr>
                                        <p:cTn id="11" dur="205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 dur="747"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3" dur="747" tmFilter="0, 0; 0.125,0.2665; 0.25,0.4; 0.375,0.465; 0.5,0.5;  0.625,0.535; 0.75,0.6; 0.875,0.7335; 1,1">
                                          <p:stCondLst>
                                            <p:cond delay="747"/>
                                          </p:stCondLst>
                                        </p:cTn>
                                        <p:tgtEl>
                                          <p:spTgt spid="8"/>
                                        </p:tgtEl>
                                        <p:attrNameLst>
                                          <p:attrName>ppt_y</p:attrName>
                                        </p:attrNameLst>
                                      </p:cBhvr>
                                      <p:tavLst>
                                        <p:tav tm="0" fmla="#ppt_y-sin(pi*$)/9">
                                          <p:val>
                                            <p:fltVal val="0"/>
                                          </p:val>
                                        </p:tav>
                                        <p:tav tm="100000">
                                          <p:val>
                                            <p:fltVal val="1"/>
                                          </p:val>
                                        </p:tav>
                                      </p:tavLst>
                                    </p:anim>
                                    <p:anim calcmode="lin" valueType="num">
                                      <p:cBhvr>
                                        <p:cTn id="14" dur="373" tmFilter="0, 0; 0.125,0.2665; 0.25,0.4; 0.375,0.465; 0.5,0.5;  0.625,0.535; 0.75,0.6; 0.875,0.7335; 1,1">
                                          <p:stCondLst>
                                            <p:cond delay="1489"/>
                                          </p:stCondLst>
                                        </p:cTn>
                                        <p:tgtEl>
                                          <p:spTgt spid="8"/>
                                        </p:tgtEl>
                                        <p:attrNameLst>
                                          <p:attrName>ppt_y</p:attrName>
                                        </p:attrNameLst>
                                      </p:cBhvr>
                                      <p:tavLst>
                                        <p:tav tm="0" fmla="#ppt_y-sin(pi*$)/27">
                                          <p:val>
                                            <p:fltVal val="0"/>
                                          </p:val>
                                        </p:tav>
                                        <p:tav tm="100000">
                                          <p:val>
                                            <p:fltVal val="1"/>
                                          </p:val>
                                        </p:tav>
                                      </p:tavLst>
                                    </p:anim>
                                    <p:anim calcmode="lin" valueType="num">
                                      <p:cBhvr>
                                        <p:cTn id="15" dur="185" tmFilter="0, 0; 0.125,0.2665; 0.25,0.4; 0.375,0.465; 0.5,0.5;  0.625,0.535; 0.75,0.6; 0.875,0.7335; 1,1">
                                          <p:stCondLst>
                                            <p:cond delay="1863"/>
                                          </p:stCondLst>
                                        </p:cTn>
                                        <p:tgtEl>
                                          <p:spTgt spid="8"/>
                                        </p:tgtEl>
                                        <p:attrNameLst>
                                          <p:attrName>ppt_y</p:attrName>
                                        </p:attrNameLst>
                                      </p:cBhvr>
                                      <p:tavLst>
                                        <p:tav tm="0" fmla="#ppt_y-sin(pi*$)/81">
                                          <p:val>
                                            <p:fltVal val="0"/>
                                          </p:val>
                                        </p:tav>
                                        <p:tav tm="100000">
                                          <p:val>
                                            <p:fltVal val="1"/>
                                          </p:val>
                                        </p:tav>
                                      </p:tavLst>
                                    </p:anim>
                                    <p:animScale>
                                      <p:cBhvr>
                                        <p:cTn id="16" dur="29">
                                          <p:stCondLst>
                                            <p:cond delay="731"/>
                                          </p:stCondLst>
                                        </p:cTn>
                                        <p:tgtEl>
                                          <p:spTgt spid="8"/>
                                        </p:tgtEl>
                                      </p:cBhvr>
                                      <p:to x="100000" y="60000"/>
                                    </p:animScale>
                                    <p:animScale>
                                      <p:cBhvr>
                                        <p:cTn id="17" dur="187" decel="50000">
                                          <p:stCondLst>
                                            <p:cond delay="760"/>
                                          </p:stCondLst>
                                        </p:cTn>
                                        <p:tgtEl>
                                          <p:spTgt spid="8"/>
                                        </p:tgtEl>
                                      </p:cBhvr>
                                      <p:to x="100000" y="100000"/>
                                    </p:animScale>
                                    <p:animScale>
                                      <p:cBhvr>
                                        <p:cTn id="18" dur="29">
                                          <p:stCondLst>
                                            <p:cond delay="1476"/>
                                          </p:stCondLst>
                                        </p:cTn>
                                        <p:tgtEl>
                                          <p:spTgt spid="8"/>
                                        </p:tgtEl>
                                      </p:cBhvr>
                                      <p:to x="100000" y="80000"/>
                                    </p:animScale>
                                    <p:animScale>
                                      <p:cBhvr>
                                        <p:cTn id="19" dur="187" decel="50000">
                                          <p:stCondLst>
                                            <p:cond delay="1505"/>
                                          </p:stCondLst>
                                        </p:cTn>
                                        <p:tgtEl>
                                          <p:spTgt spid="8"/>
                                        </p:tgtEl>
                                      </p:cBhvr>
                                      <p:to x="100000" y="100000"/>
                                    </p:animScale>
                                    <p:animScale>
                                      <p:cBhvr>
                                        <p:cTn id="20" dur="29">
                                          <p:stCondLst>
                                            <p:cond delay="1847"/>
                                          </p:stCondLst>
                                        </p:cTn>
                                        <p:tgtEl>
                                          <p:spTgt spid="8"/>
                                        </p:tgtEl>
                                      </p:cBhvr>
                                      <p:to x="100000" y="90000"/>
                                    </p:animScale>
                                    <p:animScale>
                                      <p:cBhvr>
                                        <p:cTn id="21" dur="187" decel="50000">
                                          <p:stCondLst>
                                            <p:cond delay="1876"/>
                                          </p:stCondLst>
                                        </p:cTn>
                                        <p:tgtEl>
                                          <p:spTgt spid="8"/>
                                        </p:tgtEl>
                                      </p:cBhvr>
                                      <p:to x="100000" y="100000"/>
                                    </p:animScale>
                                    <p:animScale>
                                      <p:cBhvr>
                                        <p:cTn id="22" dur="29">
                                          <p:stCondLst>
                                            <p:cond delay="2034"/>
                                          </p:stCondLst>
                                        </p:cTn>
                                        <p:tgtEl>
                                          <p:spTgt spid="8"/>
                                        </p:tgtEl>
                                      </p:cBhvr>
                                      <p:to x="100000" y="95000"/>
                                    </p:animScale>
                                    <p:animScale>
                                      <p:cBhvr>
                                        <p:cTn id="23" dur="187" decel="50000">
                                          <p:stCondLst>
                                            <p:cond delay="2063"/>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717"/>
            <a:ext cx="12192000" cy="6868717"/>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715"/>
            <a:ext cx="12192000" cy="684728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14576"/>
            <a:ext cx="6057900" cy="4543425"/>
          </a:xfrm>
          <a:prstGeom prst="rect">
            <a:avLst/>
          </a:prstGeom>
        </p:spPr>
      </p:pic>
      <p:cxnSp>
        <p:nvCxnSpPr>
          <p:cNvPr id="8" name="Connecteur droit avec flèche 7"/>
          <p:cNvCxnSpPr/>
          <p:nvPr/>
        </p:nvCxnSpPr>
        <p:spPr>
          <a:xfrm flipV="1">
            <a:off x="3214688" y="128789"/>
            <a:ext cx="3312316" cy="4157462"/>
          </a:xfrm>
          <a:prstGeom prst="straightConnector1">
            <a:avLst/>
          </a:prstGeom>
          <a:ln w="76200">
            <a:solidFill>
              <a:schemeClr val="tx2">
                <a:lumMod val="75000"/>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0" y="5005222"/>
            <a:ext cx="7250806" cy="1446550"/>
          </a:xfrm>
          <a:prstGeom prst="rect">
            <a:avLst/>
          </a:prstGeom>
          <a:noFill/>
        </p:spPr>
        <p:txBody>
          <a:bodyPr wrap="square" rtlCol="0">
            <a:spAutoFit/>
          </a:bodyPr>
          <a:lstStyle/>
          <a:p>
            <a:r>
              <a:rPr lang="fr-FR" sz="4400" b="1" dirty="0" smtClean="0">
                <a:solidFill>
                  <a:schemeClr val="tx2">
                    <a:lumMod val="75000"/>
                  </a:schemeClr>
                </a:solidFill>
                <a:effectLst>
                  <a:outerShdw blurRad="38100" dist="38100" dir="2700000" algn="tl">
                    <a:srgbClr val="000000">
                      <a:alpha val="43137"/>
                    </a:srgbClr>
                  </a:outerShdw>
                </a:effectLst>
              </a:rPr>
              <a:t>… et de lancer des pierres par l’assommoir.</a:t>
            </a:r>
            <a:endParaRPr lang="fr-FR" sz="4400" b="1" dirty="0">
              <a:solidFill>
                <a:schemeClr val="tx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88289977"/>
      </p:ext>
    </p:extLst>
  </p:cSld>
  <p:clrMapOvr>
    <a:masterClrMapping/>
  </p:clrMapOvr>
  <mc:AlternateContent xmlns:mc="http://schemas.openxmlformats.org/markup-compatibility/2006">
    <mc:Choice xmlns:p14="http://schemas.microsoft.com/office/powerpoint/2010/main" Requires="p14">
      <p:transition spd="slow" p14:dur="900" advClick="0" advTm="10000">
        <p14:warp dir="in"/>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5960"/>
            <a:ext cx="12192000" cy="6913960"/>
          </a:xfrm>
        </p:spPr>
      </p:pic>
      <p:sp>
        <p:nvSpPr>
          <p:cNvPr id="5" name="Rectangle à coins arrondis 4"/>
          <p:cNvSpPr/>
          <p:nvPr/>
        </p:nvSpPr>
        <p:spPr>
          <a:xfrm>
            <a:off x="3929063" y="2114550"/>
            <a:ext cx="3657600" cy="885825"/>
          </a:xfrm>
          <a:prstGeom prst="roundRect">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428626" y="4562731"/>
            <a:ext cx="12272963" cy="1446550"/>
          </a:xfrm>
          <a:prstGeom prst="rect">
            <a:avLst/>
          </a:prstGeom>
          <a:noFill/>
        </p:spPr>
        <p:txBody>
          <a:bodyPr wrap="square" rtlCol="0">
            <a:spAutoFit/>
          </a:bodyPr>
          <a:lstStyle/>
          <a:p>
            <a:r>
              <a:rPr lang="fr-FR" sz="4400" b="1" dirty="0" smtClean="0">
                <a:solidFill>
                  <a:schemeClr val="tx2">
                    <a:lumMod val="50000"/>
                  </a:schemeClr>
                </a:solidFill>
                <a:effectLst>
                  <a:outerShdw blurRad="38100" dist="38100" dir="2700000" algn="tl">
                    <a:srgbClr val="000000">
                      <a:alpha val="43137"/>
                    </a:srgbClr>
                  </a:outerShdw>
                </a:effectLst>
              </a:rPr>
              <a:t>Le chemin de ronde permettait de repérer des ennemis jusqu’à 10kms.</a:t>
            </a:r>
            <a:endParaRPr lang="fr-FR" sz="4400" b="1" dirty="0">
              <a:solidFill>
                <a:schemeClr val="tx2">
                  <a:lumMod val="50000"/>
                </a:schemeClr>
              </a:solidFill>
              <a:effectLst>
                <a:outerShdw blurRad="38100" dist="38100" dir="2700000" algn="tl">
                  <a:srgbClr val="000000">
                    <a:alpha val="43137"/>
                  </a:srgbClr>
                </a:outerShdw>
              </a:effectLst>
            </a:endParaRPr>
          </a:p>
        </p:txBody>
      </p:sp>
      <p:sp>
        <p:nvSpPr>
          <p:cNvPr id="7" name="ZoneTexte 6"/>
          <p:cNvSpPr txBox="1"/>
          <p:nvPr/>
        </p:nvSpPr>
        <p:spPr>
          <a:xfrm>
            <a:off x="3300412" y="627593"/>
            <a:ext cx="7451557" cy="830997"/>
          </a:xfrm>
          <a:prstGeom prst="rect">
            <a:avLst/>
          </a:prstGeom>
          <a:noFill/>
        </p:spPr>
        <p:txBody>
          <a:bodyPr wrap="square" rtlCol="0">
            <a:spAutoFit/>
          </a:bodyPr>
          <a:lstStyle/>
          <a:p>
            <a:r>
              <a:rPr lang="fr-FR" sz="4800" b="1" dirty="0" smtClean="0">
                <a:solidFill>
                  <a:schemeClr val="tx2">
                    <a:lumMod val="60000"/>
                    <a:lumOff val="40000"/>
                  </a:schemeClr>
                </a:solidFill>
                <a:effectLst>
                  <a:outerShdw blurRad="38100" dist="38100" dir="2700000" algn="tl">
                    <a:srgbClr val="000000">
                      <a:alpha val="43137"/>
                    </a:srgbClr>
                  </a:outerShdw>
                </a:effectLst>
              </a:rPr>
              <a:t>De la vigilance!!</a:t>
            </a:r>
            <a:endParaRPr lang="fr-FR" sz="4800" b="1" dirty="0">
              <a:solidFill>
                <a:schemeClr val="tx2">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82597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prestige"/>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125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048500" cy="6858000"/>
          </a:xfrm>
          <a:prstGeom prst="rect">
            <a:avLst/>
          </a:prstGeom>
        </p:spPr>
      </p:pic>
      <p:sp>
        <p:nvSpPr>
          <p:cNvPr id="6" name="ZoneTexte 5"/>
          <p:cNvSpPr txBox="1"/>
          <p:nvPr/>
        </p:nvSpPr>
        <p:spPr>
          <a:xfrm>
            <a:off x="3322723" y="313269"/>
            <a:ext cx="7451557" cy="830997"/>
          </a:xfrm>
          <a:prstGeom prst="rect">
            <a:avLst/>
          </a:prstGeom>
          <a:noFill/>
        </p:spPr>
        <p:txBody>
          <a:bodyPr wrap="square" rtlCol="0">
            <a:spAutoFit/>
          </a:bodyPr>
          <a:lstStyle/>
          <a:p>
            <a:r>
              <a:rPr lang="fr-FR" sz="4800" b="1" dirty="0" smtClean="0">
                <a:solidFill>
                  <a:schemeClr val="tx2">
                    <a:lumMod val="60000"/>
                    <a:lumOff val="40000"/>
                  </a:schemeClr>
                </a:solidFill>
                <a:effectLst>
                  <a:outerShdw blurRad="38100" dist="38100" dir="2700000" algn="tl">
                    <a:srgbClr val="000000">
                      <a:alpha val="43137"/>
                    </a:srgbClr>
                  </a:outerShdw>
                </a:effectLst>
              </a:rPr>
              <a:t>La vie au château</a:t>
            </a:r>
            <a:endParaRPr lang="fr-FR" sz="4800" b="1" dirty="0">
              <a:solidFill>
                <a:schemeClr val="tx2">
                  <a:lumMod val="60000"/>
                  <a:lumOff val="40000"/>
                </a:schemeClr>
              </a:solidFill>
              <a:effectLst>
                <a:outerShdw blurRad="38100" dist="38100" dir="2700000" algn="tl">
                  <a:srgbClr val="000000">
                    <a:alpha val="43137"/>
                  </a:srgbClr>
                </a:outerShdw>
              </a:effectLst>
            </a:endParaRPr>
          </a:p>
        </p:txBody>
      </p:sp>
      <p:sp>
        <p:nvSpPr>
          <p:cNvPr id="7" name="ZoneTexte 6"/>
          <p:cNvSpPr txBox="1"/>
          <p:nvPr/>
        </p:nvSpPr>
        <p:spPr>
          <a:xfrm>
            <a:off x="529673" y="1646642"/>
            <a:ext cx="11487149" cy="4708981"/>
          </a:xfrm>
          <a:prstGeom prst="rect">
            <a:avLst/>
          </a:prstGeom>
          <a:noFill/>
        </p:spPr>
        <p:txBody>
          <a:bodyPr wrap="square" rtlCol="0">
            <a:spAutoFit/>
          </a:bodyPr>
          <a:lstStyle/>
          <a:p>
            <a:r>
              <a:rPr lang="fr-FR" sz="6000" b="1" dirty="0" smtClean="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rPr>
              <a:t>La grande salle comporte une cuisine et une salle d’attente. On y trouve la sculpture du duc de Sully habillé en costume de chevalier (épée, armure, bouclier et heaume)</a:t>
            </a:r>
            <a:endParaRPr lang="fr-FR" sz="6000" b="1" dirty="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20265137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30000">
        <p15:prstTrans prst="wind"/>
      </p:transition>
    </mc:Choice>
    <mc:Fallback>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21" presetClass="entr" presetSubtype="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2)">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5" name="ZoneTexte 4"/>
          <p:cNvSpPr txBox="1"/>
          <p:nvPr/>
        </p:nvSpPr>
        <p:spPr>
          <a:xfrm>
            <a:off x="4385511" y="313269"/>
            <a:ext cx="3420977" cy="830997"/>
          </a:xfrm>
          <a:prstGeom prst="rect">
            <a:avLst/>
          </a:prstGeom>
          <a:noFill/>
        </p:spPr>
        <p:txBody>
          <a:bodyPr wrap="square" rtlCol="0">
            <a:spAutoFit/>
          </a:bodyPr>
          <a:lstStyle/>
          <a:p>
            <a:r>
              <a:rPr lang="fr-FR" sz="4800" b="1" dirty="0" smtClean="0">
                <a:solidFill>
                  <a:schemeClr val="tx2">
                    <a:lumMod val="60000"/>
                    <a:lumOff val="40000"/>
                  </a:schemeClr>
                </a:solidFill>
                <a:effectLst>
                  <a:outerShdw blurRad="38100" dist="38100" dir="2700000" algn="tl">
                    <a:srgbClr val="000000">
                      <a:alpha val="43137"/>
                    </a:srgbClr>
                  </a:outerShdw>
                </a:effectLst>
              </a:rPr>
              <a:t>La cuisine</a:t>
            </a:r>
            <a:endParaRPr lang="fr-FR" sz="4800" b="1" dirty="0">
              <a:solidFill>
                <a:schemeClr val="tx2">
                  <a:lumMod val="60000"/>
                  <a:lumOff val="40000"/>
                </a:schemeClr>
              </a:solidFill>
              <a:effectLst>
                <a:outerShdw blurRad="38100" dist="38100" dir="2700000" algn="tl">
                  <a:srgbClr val="000000">
                    <a:alpha val="43137"/>
                  </a:srgbClr>
                </a:outerShdw>
              </a:effectLst>
            </a:endParaRPr>
          </a:p>
        </p:txBody>
      </p:sp>
      <p:sp>
        <p:nvSpPr>
          <p:cNvPr id="6" name="ZoneTexte 5"/>
          <p:cNvSpPr txBox="1"/>
          <p:nvPr/>
        </p:nvSpPr>
        <p:spPr>
          <a:xfrm>
            <a:off x="571501" y="1144266"/>
            <a:ext cx="11487149" cy="5078313"/>
          </a:xfrm>
          <a:prstGeom prst="rect">
            <a:avLst/>
          </a:prstGeom>
          <a:noFill/>
        </p:spPr>
        <p:txBody>
          <a:bodyPr wrap="square" rtlCol="0">
            <a:spAutoFit/>
          </a:bodyPr>
          <a:lstStyle/>
          <a:p>
            <a:r>
              <a:rPr lang="fr-FR" sz="5400" b="1" dirty="0" smtClean="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rPr>
              <a:t>L’art culinaire est réservé aux hommes (au contraire, chez les paysans, ce sont les femmes qui cuisinent).</a:t>
            </a:r>
          </a:p>
          <a:p>
            <a:r>
              <a:rPr lang="fr-FR" sz="5400" b="1" dirty="0" smtClean="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rPr>
              <a:t>Chacun assure une fonction bien précise: le souffleur active le feu, l’</a:t>
            </a:r>
            <a:r>
              <a:rPr lang="fr-FR" sz="5400" b="1" dirty="0" err="1" smtClean="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rPr>
              <a:t>asteur</a:t>
            </a:r>
            <a:r>
              <a:rPr lang="fr-FR" sz="5400" b="1" dirty="0" smtClean="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rPr>
              <a:t> s’occupe de la viande et le légumier des légumes…</a:t>
            </a:r>
            <a:endParaRPr lang="fr-FR" sz="5400" b="1" dirty="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17968959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4000">
        <p15:prstTrans prst="fracture"/>
      </p:transition>
    </mc:Choice>
    <mc:Fallback>
      <p:transition spd="slow" advClick="0" advTm="2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5" name="ZoneTexte 4"/>
          <p:cNvSpPr txBox="1"/>
          <p:nvPr/>
        </p:nvSpPr>
        <p:spPr>
          <a:xfrm>
            <a:off x="4499811" y="313269"/>
            <a:ext cx="3192377" cy="830997"/>
          </a:xfrm>
          <a:prstGeom prst="rect">
            <a:avLst/>
          </a:prstGeom>
          <a:noFill/>
        </p:spPr>
        <p:txBody>
          <a:bodyPr wrap="square" rtlCol="0">
            <a:spAutoFit/>
          </a:bodyPr>
          <a:lstStyle/>
          <a:p>
            <a:r>
              <a:rPr lang="fr-FR" sz="4800" b="1" dirty="0" smtClean="0">
                <a:solidFill>
                  <a:schemeClr val="tx2">
                    <a:lumMod val="60000"/>
                    <a:lumOff val="40000"/>
                  </a:schemeClr>
                </a:solidFill>
                <a:effectLst>
                  <a:outerShdw blurRad="38100" dist="38100" dir="2700000" algn="tl">
                    <a:srgbClr val="000000">
                      <a:alpha val="43137"/>
                    </a:srgbClr>
                  </a:outerShdw>
                </a:effectLst>
              </a:rPr>
              <a:t>La cuisine</a:t>
            </a:r>
            <a:endParaRPr lang="fr-FR" sz="4800" b="1" dirty="0">
              <a:solidFill>
                <a:schemeClr val="tx2">
                  <a:lumMod val="60000"/>
                  <a:lumOff val="40000"/>
                </a:schemeClr>
              </a:solidFill>
              <a:effectLst>
                <a:outerShdw blurRad="38100" dist="38100" dir="2700000" algn="tl">
                  <a:srgbClr val="000000">
                    <a:alpha val="43137"/>
                  </a:srgbClr>
                </a:outerShdw>
              </a:effectLst>
            </a:endParaRPr>
          </a:p>
        </p:txBody>
      </p:sp>
      <p:sp>
        <p:nvSpPr>
          <p:cNvPr id="6" name="ZoneTexte 5"/>
          <p:cNvSpPr txBox="1"/>
          <p:nvPr/>
        </p:nvSpPr>
        <p:spPr>
          <a:xfrm>
            <a:off x="571501" y="1144266"/>
            <a:ext cx="11487149" cy="4247317"/>
          </a:xfrm>
          <a:prstGeom prst="rect">
            <a:avLst/>
          </a:prstGeom>
          <a:noFill/>
        </p:spPr>
        <p:txBody>
          <a:bodyPr wrap="square" rtlCol="0">
            <a:spAutoFit/>
          </a:bodyPr>
          <a:lstStyle/>
          <a:p>
            <a:r>
              <a:rPr lang="fr-FR" sz="5400" b="1" dirty="0" smtClean="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rPr>
              <a:t>Les repas sont surtout composés de gibier issu de la chasse (cerf, sanglier), de quelques légumes (choux, betterave, poireau, navet), de fruits (raisins, pommes, noix, noisettes). </a:t>
            </a:r>
          </a:p>
          <a:p>
            <a:r>
              <a:rPr lang="fr-FR" sz="5400" b="1" dirty="0" smtClean="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rPr>
              <a:t>L’eau est trop polluée pour être consommée.</a:t>
            </a:r>
            <a:endParaRPr lang="fr-FR" sz="5400" b="1" dirty="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3833506254"/>
      </p:ext>
    </p:extLst>
  </p:cSld>
  <p:clrMapOvr>
    <a:masterClrMapping/>
  </p:clrMapOvr>
  <p:transition spd="med" advClick="0" advTm="24000">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5" name="ZoneTexte 4"/>
          <p:cNvSpPr txBox="1"/>
          <p:nvPr/>
        </p:nvSpPr>
        <p:spPr>
          <a:xfrm>
            <a:off x="4485524" y="313269"/>
            <a:ext cx="3220952" cy="830997"/>
          </a:xfrm>
          <a:prstGeom prst="rect">
            <a:avLst/>
          </a:prstGeom>
          <a:noFill/>
        </p:spPr>
        <p:txBody>
          <a:bodyPr wrap="square" rtlCol="0">
            <a:spAutoFit/>
          </a:bodyPr>
          <a:lstStyle/>
          <a:p>
            <a:r>
              <a:rPr lang="fr-FR" sz="4800" b="1" dirty="0" smtClean="0">
                <a:solidFill>
                  <a:schemeClr val="tx2">
                    <a:lumMod val="60000"/>
                    <a:lumOff val="40000"/>
                  </a:schemeClr>
                </a:solidFill>
                <a:effectLst>
                  <a:outerShdw blurRad="38100" dist="38100" dir="2700000" algn="tl">
                    <a:srgbClr val="000000">
                      <a:alpha val="43137"/>
                    </a:srgbClr>
                  </a:outerShdw>
                </a:effectLst>
              </a:rPr>
              <a:t>La cuisine</a:t>
            </a:r>
            <a:endParaRPr lang="fr-FR" sz="4800" b="1" dirty="0">
              <a:solidFill>
                <a:schemeClr val="tx2">
                  <a:lumMod val="60000"/>
                  <a:lumOff val="40000"/>
                </a:schemeClr>
              </a:solidFill>
              <a:effectLst>
                <a:outerShdw blurRad="38100" dist="38100" dir="2700000" algn="tl">
                  <a:srgbClr val="000000">
                    <a:alpha val="43137"/>
                  </a:srgbClr>
                </a:outerShdw>
              </a:effectLst>
            </a:endParaRPr>
          </a:p>
        </p:txBody>
      </p:sp>
      <p:sp>
        <p:nvSpPr>
          <p:cNvPr id="6" name="ZoneTexte 5"/>
          <p:cNvSpPr txBox="1"/>
          <p:nvPr/>
        </p:nvSpPr>
        <p:spPr>
          <a:xfrm>
            <a:off x="571501" y="1144266"/>
            <a:ext cx="11487149" cy="4524315"/>
          </a:xfrm>
          <a:prstGeom prst="rect">
            <a:avLst/>
          </a:prstGeom>
          <a:noFill/>
        </p:spPr>
        <p:txBody>
          <a:bodyPr wrap="square" rtlCol="0">
            <a:spAutoFit/>
          </a:bodyPr>
          <a:lstStyle/>
          <a:p>
            <a:r>
              <a:rPr lang="fr-FR" sz="4800" b="1" dirty="0" smtClean="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rPr>
              <a:t>Les boissons telles que l’hypocras (à base de vin) et la cervoise sont privilégiées.</a:t>
            </a:r>
          </a:p>
          <a:p>
            <a:r>
              <a:rPr lang="fr-FR" sz="4800" b="1" dirty="0" smtClean="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rPr>
              <a:t>Chaque personne mange 1kg de pain par jour.</a:t>
            </a:r>
          </a:p>
          <a:p>
            <a:r>
              <a:rPr lang="fr-FR" sz="4800" b="1" dirty="0" smtClean="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rPr>
              <a:t>On prend deux repas par jour:</a:t>
            </a:r>
          </a:p>
          <a:p>
            <a:pPr marL="571500" indent="-571500">
              <a:buFontTx/>
              <a:buChar char="-"/>
            </a:pPr>
            <a:r>
              <a:rPr lang="fr-FR" sz="4800" b="1" dirty="0" smtClean="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rPr>
              <a:t>Le matin vers 10-11h</a:t>
            </a:r>
          </a:p>
          <a:p>
            <a:pPr marL="571500" indent="-571500">
              <a:buFontTx/>
              <a:buChar char="-"/>
            </a:pPr>
            <a:r>
              <a:rPr lang="fr-FR" sz="4800" b="1" dirty="0" smtClean="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rPr>
              <a:t>Le soir vers 18-19h</a:t>
            </a:r>
            <a:endParaRPr lang="fr-FR" sz="4800" b="1" dirty="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210298918"/>
      </p:ext>
    </p:extLst>
  </p:cSld>
  <p:clrMapOvr>
    <a:masterClrMapping/>
  </p:clrMapOvr>
  <mc:AlternateContent xmlns:mc="http://schemas.openxmlformats.org/markup-compatibility/2006">
    <mc:Choice xmlns:p14="http://schemas.microsoft.com/office/powerpoint/2010/main" Requires="p14">
      <p:transition spd="slow" p14:dur="1250" advClick="0" advTm="24000">
        <p14:flip dir="r"/>
      </p:transition>
    </mc:Choice>
    <mc:Fallback>
      <p:transition spd="slow" advClick="0" advTm="24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7987" y="1"/>
            <a:ext cx="7505700" cy="6858000"/>
          </a:xfrm>
          <a:prstGeom prst="rect">
            <a:avLst/>
          </a:prstGeom>
        </p:spPr>
      </p:pic>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3999" cy="6858000"/>
          </a:xfrm>
        </p:spPr>
      </p:pic>
      <p:sp>
        <p:nvSpPr>
          <p:cNvPr id="6" name="ZoneTexte 5"/>
          <p:cNvSpPr txBox="1"/>
          <p:nvPr/>
        </p:nvSpPr>
        <p:spPr>
          <a:xfrm>
            <a:off x="4471237" y="785285"/>
            <a:ext cx="5229976" cy="830997"/>
          </a:xfrm>
          <a:prstGeom prst="rect">
            <a:avLst/>
          </a:prstGeom>
          <a:noFill/>
        </p:spPr>
        <p:txBody>
          <a:bodyPr wrap="square" rtlCol="0">
            <a:spAutoFit/>
          </a:bodyPr>
          <a:lstStyle/>
          <a:p>
            <a:r>
              <a:rPr lang="fr-FR" sz="4800" b="1" dirty="0" smtClean="0">
                <a:solidFill>
                  <a:schemeClr val="tx2">
                    <a:lumMod val="60000"/>
                    <a:lumOff val="40000"/>
                  </a:schemeClr>
                </a:solidFill>
                <a:effectLst>
                  <a:outerShdw blurRad="38100" dist="38100" dir="2700000" algn="tl">
                    <a:srgbClr val="000000">
                      <a:alpha val="43137"/>
                    </a:srgbClr>
                  </a:outerShdw>
                </a:effectLst>
              </a:rPr>
              <a:t>La petite cuisine</a:t>
            </a:r>
            <a:endParaRPr lang="fr-FR" sz="4800" b="1" dirty="0">
              <a:solidFill>
                <a:schemeClr val="tx2">
                  <a:lumMod val="60000"/>
                  <a:lumOff val="40000"/>
                </a:schemeClr>
              </a:solidFill>
              <a:effectLst>
                <a:outerShdw blurRad="38100" dist="38100" dir="2700000" algn="tl">
                  <a:srgbClr val="000000">
                    <a:alpha val="43137"/>
                  </a:srgbClr>
                </a:outerShdw>
              </a:effectLst>
            </a:endParaRPr>
          </a:p>
        </p:txBody>
      </p:sp>
      <p:sp>
        <p:nvSpPr>
          <p:cNvPr id="7" name="ZoneTexte 6"/>
          <p:cNvSpPr txBox="1"/>
          <p:nvPr/>
        </p:nvSpPr>
        <p:spPr>
          <a:xfrm>
            <a:off x="600076" y="2401566"/>
            <a:ext cx="11487149" cy="2862322"/>
          </a:xfrm>
          <a:prstGeom prst="rect">
            <a:avLst/>
          </a:prstGeom>
          <a:noFill/>
        </p:spPr>
        <p:txBody>
          <a:bodyPr wrap="square" rtlCol="0">
            <a:spAutoFit/>
          </a:bodyPr>
          <a:lstStyle/>
          <a:p>
            <a:r>
              <a:rPr lang="fr-FR" sz="6000" b="1" dirty="0" smtClean="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rPr>
              <a:t>Elle est associée à la cuisine et sert de garde-manger et de réserve pour les épices, denrées rares et chères à l’époque.</a:t>
            </a:r>
            <a:endParaRPr lang="fr-FR" sz="6000" b="1" dirty="0">
              <a:solidFill>
                <a:schemeClr val="tx2">
                  <a:lumMod val="50000"/>
                </a:schemeClr>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19811331"/>
      </p:ext>
    </p:extLst>
  </p:cSld>
  <p:clrMapOvr>
    <a:masterClrMapping/>
  </p:clrMapOvr>
  <mc:AlternateContent xmlns:mc="http://schemas.openxmlformats.org/markup-compatibility/2006" xmlns:p14="http://schemas.microsoft.com/office/powerpoint/2010/main">
    <mc:Choice Requires="p14">
      <p:transition spd="slow" p14:dur="1600" advClick="0" advTm="17000">
        <p:blinds dir="vert"/>
      </p:transition>
    </mc:Choice>
    <mc:Fallback xmlns="">
      <p:transition spd="slow" advClick="0" advTm="17000">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5960"/>
            <a:ext cx="12192000" cy="6913960"/>
          </a:xfrm>
        </p:spPr>
      </p:pic>
      <p:sp>
        <p:nvSpPr>
          <p:cNvPr id="5" name="ZoneTexte 4"/>
          <p:cNvSpPr txBox="1"/>
          <p:nvPr/>
        </p:nvSpPr>
        <p:spPr>
          <a:xfrm rot="19038224">
            <a:off x="1096142" y="2059006"/>
            <a:ext cx="8258519" cy="1107996"/>
          </a:xfrm>
          <a:prstGeom prst="rect">
            <a:avLst/>
          </a:prstGeom>
          <a:noFill/>
        </p:spPr>
        <p:txBody>
          <a:bodyPr wrap="square" rtlCol="0">
            <a:spAutoFit/>
          </a:bodyPr>
          <a:lstStyle/>
          <a:p>
            <a:r>
              <a:rPr lang="fr-FR" sz="6600" b="1" dirty="0" smtClean="0">
                <a:solidFill>
                  <a:schemeClr val="tx2">
                    <a:lumMod val="60000"/>
                    <a:lumOff val="40000"/>
                  </a:schemeClr>
                </a:solidFill>
                <a:effectLst>
                  <a:outerShdw blurRad="38100" dist="38100" dir="2700000" algn="tl">
                    <a:srgbClr val="000000">
                      <a:alpha val="43137"/>
                    </a:srgbClr>
                  </a:outerShdw>
                </a:effectLst>
              </a:rPr>
              <a:t>Suite de la visite…</a:t>
            </a:r>
            <a:endParaRPr lang="fr-FR" sz="6600" b="1" dirty="0">
              <a:solidFill>
                <a:schemeClr val="tx2">
                  <a:lumMod val="60000"/>
                  <a:lumOff val="40000"/>
                </a:schemeClr>
              </a:solidFill>
              <a:effectLst>
                <a:outerShdw blurRad="38100" dist="38100" dir="2700000" algn="tl">
                  <a:srgbClr val="000000">
                    <a:alpha val="43137"/>
                  </a:srgbClr>
                </a:outerShdw>
              </a:effectLst>
            </a:endParaRPr>
          </a:p>
        </p:txBody>
      </p:sp>
      <p:sp>
        <p:nvSpPr>
          <p:cNvPr id="6" name="Flèche droite 5"/>
          <p:cNvSpPr/>
          <p:nvPr/>
        </p:nvSpPr>
        <p:spPr>
          <a:xfrm rot="18975569">
            <a:off x="3010594" y="2745590"/>
            <a:ext cx="7716621" cy="1557337"/>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76758476"/>
      </p:ext>
    </p:extLst>
  </p:cSld>
  <p:clrMapOvr>
    <a:masterClrMapping/>
  </p:clrMapOvr>
  <mc:AlternateContent xmlns:mc="http://schemas.openxmlformats.org/markup-compatibility/2006" xmlns:p14="http://schemas.microsoft.com/office/powerpoint/2010/main">
    <mc:Choice Requires="p14">
      <p:transition spd="slow" p14:dur="1400" advClick="0" advTm="6000">
        <p14:ripple/>
      </p:transition>
    </mc:Choice>
    <mc:Fallback xmlns="">
      <p:transition spd="slow" advClick="0" advTm="6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5" name="ZoneTexte 4"/>
          <p:cNvSpPr txBox="1"/>
          <p:nvPr/>
        </p:nvSpPr>
        <p:spPr>
          <a:xfrm>
            <a:off x="3628274" y="5657322"/>
            <a:ext cx="6744451" cy="830997"/>
          </a:xfrm>
          <a:prstGeom prst="rect">
            <a:avLst/>
          </a:prstGeom>
          <a:noFill/>
        </p:spPr>
        <p:txBody>
          <a:bodyPr wrap="square" rtlCol="0">
            <a:spAutoFit/>
          </a:bodyPr>
          <a:lstStyle/>
          <a:p>
            <a:r>
              <a:rPr lang="fr-FR" sz="4800" b="1" dirty="0" smtClean="0">
                <a:solidFill>
                  <a:schemeClr val="tx2">
                    <a:lumMod val="60000"/>
                    <a:lumOff val="40000"/>
                  </a:schemeClr>
                </a:solidFill>
                <a:effectLst>
                  <a:outerShdw blurRad="38100" dist="38100" dir="2700000" algn="tl">
                    <a:srgbClr val="000000">
                      <a:alpha val="43137"/>
                    </a:srgbClr>
                  </a:outerShdw>
                </a:effectLst>
              </a:rPr>
              <a:t>La salle d’honneur</a:t>
            </a:r>
            <a:endParaRPr lang="fr-FR" sz="4800" b="1" dirty="0">
              <a:solidFill>
                <a:schemeClr val="tx2">
                  <a:lumMod val="60000"/>
                  <a:lumOff val="40000"/>
                </a:schemeClr>
              </a:solidFill>
              <a:effectLst>
                <a:outerShdw blurRad="38100" dist="38100" dir="2700000" algn="tl">
                  <a:srgbClr val="000000">
                    <a:alpha val="43137"/>
                  </a:srgbClr>
                </a:outerShdw>
              </a:effectLst>
            </a:endParaRPr>
          </a:p>
        </p:txBody>
      </p:sp>
      <p:sp>
        <p:nvSpPr>
          <p:cNvPr id="6" name="ZoneTexte 5"/>
          <p:cNvSpPr txBox="1"/>
          <p:nvPr/>
        </p:nvSpPr>
        <p:spPr>
          <a:xfrm>
            <a:off x="352425" y="810365"/>
            <a:ext cx="11487149" cy="4247317"/>
          </a:xfrm>
          <a:prstGeom prst="rect">
            <a:avLst/>
          </a:prstGeom>
          <a:noFill/>
        </p:spPr>
        <p:txBody>
          <a:bodyPr wrap="square" rtlCol="0">
            <a:spAutoFit/>
          </a:bodyPr>
          <a:lstStyle/>
          <a:p>
            <a:r>
              <a:rPr lang="fr-FR" sz="5400" b="1" dirty="0" smtClean="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rPr>
              <a:t>Cette pièce d’apparat était parmi les plus importantes du château, car située à l’étage noble, où vivait le seigneur. Ses vastes dimensions, environ 300m², permettaient d’organiser notamment de grandes réceptions. </a:t>
            </a:r>
            <a:endParaRPr lang="fr-FR" sz="5400" b="1"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39372691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20000">
        <p15:prstTrans prst="origami"/>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5" name="ZoneTexte 4"/>
          <p:cNvSpPr txBox="1"/>
          <p:nvPr/>
        </p:nvSpPr>
        <p:spPr>
          <a:xfrm>
            <a:off x="3628274" y="5657322"/>
            <a:ext cx="6744451" cy="830997"/>
          </a:xfrm>
          <a:prstGeom prst="rect">
            <a:avLst/>
          </a:prstGeom>
          <a:noFill/>
        </p:spPr>
        <p:txBody>
          <a:bodyPr wrap="square" rtlCol="0">
            <a:spAutoFit/>
          </a:bodyPr>
          <a:lstStyle/>
          <a:p>
            <a:r>
              <a:rPr lang="fr-FR" sz="4800" b="1" dirty="0" smtClean="0">
                <a:solidFill>
                  <a:schemeClr val="tx2">
                    <a:lumMod val="60000"/>
                    <a:lumOff val="40000"/>
                  </a:schemeClr>
                </a:solidFill>
                <a:effectLst>
                  <a:outerShdw blurRad="38100" dist="38100" dir="2700000" algn="tl">
                    <a:srgbClr val="000000">
                      <a:alpha val="43137"/>
                    </a:srgbClr>
                  </a:outerShdw>
                </a:effectLst>
              </a:rPr>
              <a:t>La salle d’honneur</a:t>
            </a:r>
            <a:endParaRPr lang="fr-FR" sz="4800" b="1" dirty="0">
              <a:solidFill>
                <a:schemeClr val="tx2">
                  <a:lumMod val="60000"/>
                  <a:lumOff val="40000"/>
                </a:schemeClr>
              </a:solidFill>
              <a:effectLst>
                <a:outerShdw blurRad="38100" dist="38100" dir="2700000" algn="tl">
                  <a:srgbClr val="000000">
                    <a:alpha val="43137"/>
                  </a:srgbClr>
                </a:outerShdw>
              </a:effectLst>
            </a:endParaRPr>
          </a:p>
        </p:txBody>
      </p:sp>
      <p:sp>
        <p:nvSpPr>
          <p:cNvPr id="6" name="ZoneTexte 5"/>
          <p:cNvSpPr txBox="1"/>
          <p:nvPr/>
        </p:nvSpPr>
        <p:spPr>
          <a:xfrm>
            <a:off x="523875" y="796077"/>
            <a:ext cx="11487149" cy="3785652"/>
          </a:xfrm>
          <a:prstGeom prst="rect">
            <a:avLst/>
          </a:prstGeom>
          <a:noFill/>
        </p:spPr>
        <p:txBody>
          <a:bodyPr wrap="square" rtlCol="0">
            <a:spAutoFit/>
          </a:bodyPr>
          <a:lstStyle/>
          <a:p>
            <a:r>
              <a:rPr lang="fr-FR" sz="6000" b="1" dirty="0" smtClean="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rPr>
              <a:t>Le duc de Sully possède 25 châteaux. Il est plus riche que le roi.</a:t>
            </a:r>
          </a:p>
          <a:p>
            <a:r>
              <a:rPr lang="fr-FR" sz="6000" b="1" dirty="0" smtClean="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rPr>
              <a:t>La salle d’honneur présente les trônes du duc et de la duchesse de Sully.</a:t>
            </a:r>
            <a:endParaRPr lang="fr-FR" sz="6000" b="1"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2855819388"/>
      </p:ext>
    </p:extLst>
  </p:cSld>
  <p:clrMapOvr>
    <a:masterClrMapping/>
  </p:clrMapOvr>
  <mc:AlternateContent xmlns:mc="http://schemas.openxmlformats.org/markup-compatibility/2006">
    <mc:Choice xmlns:p14="http://schemas.microsoft.com/office/powerpoint/2010/main" Requires="p14">
      <p:transition spd="slow" p14:dur="4000" advClick="0" advTm="17000">
        <p14:vortex dir="r"/>
      </p:transition>
    </mc:Choice>
    <mc:Fallback>
      <p:transition spd="slow" advClick="0" advTm="17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droite 3"/>
          <p:cNvSpPr/>
          <p:nvPr/>
        </p:nvSpPr>
        <p:spPr>
          <a:xfrm>
            <a:off x="0" y="2794717"/>
            <a:ext cx="12192000" cy="17644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avec flèche 5"/>
          <p:cNvCxnSpPr/>
          <p:nvPr/>
        </p:nvCxnSpPr>
        <p:spPr>
          <a:xfrm>
            <a:off x="502276" y="1983346"/>
            <a:ext cx="0" cy="12556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Connecteur droit avec flèche 10"/>
          <p:cNvCxnSpPr/>
          <p:nvPr/>
        </p:nvCxnSpPr>
        <p:spPr>
          <a:xfrm>
            <a:off x="3166057" y="1983346"/>
            <a:ext cx="0" cy="12556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Connecteur droit avec flèche 11"/>
          <p:cNvCxnSpPr/>
          <p:nvPr/>
        </p:nvCxnSpPr>
        <p:spPr>
          <a:xfrm>
            <a:off x="7647904" y="1983346"/>
            <a:ext cx="0" cy="12556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Connecteur droit avec flèche 12"/>
          <p:cNvCxnSpPr/>
          <p:nvPr/>
        </p:nvCxnSpPr>
        <p:spPr>
          <a:xfrm flipH="1" flipV="1">
            <a:off x="8242479" y="4114801"/>
            <a:ext cx="10732" cy="12556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Connecteur droit avec flèche 13"/>
          <p:cNvCxnSpPr/>
          <p:nvPr/>
        </p:nvCxnSpPr>
        <p:spPr>
          <a:xfrm>
            <a:off x="8729729" y="1983346"/>
            <a:ext cx="0" cy="12556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ZoneTexte 16"/>
          <p:cNvSpPr txBox="1"/>
          <p:nvPr/>
        </p:nvSpPr>
        <p:spPr>
          <a:xfrm>
            <a:off x="83713" y="3307588"/>
            <a:ext cx="837126" cy="369332"/>
          </a:xfrm>
          <a:prstGeom prst="rect">
            <a:avLst/>
          </a:prstGeom>
          <a:noFill/>
        </p:spPr>
        <p:txBody>
          <a:bodyPr wrap="square" rtlCol="0">
            <a:spAutoFit/>
          </a:bodyPr>
          <a:lstStyle/>
          <a:p>
            <a:r>
              <a:rPr lang="fr-FR" b="1" dirty="0" smtClean="0">
                <a:effectLst>
                  <a:outerShdw blurRad="38100" dist="38100" dir="2700000" algn="tl">
                    <a:srgbClr val="000000">
                      <a:alpha val="43137"/>
                    </a:srgbClr>
                  </a:outerShdw>
                </a:effectLst>
              </a:rPr>
              <a:t>1395</a:t>
            </a:r>
            <a:endParaRPr lang="fr-FR" b="1" dirty="0">
              <a:effectLst>
                <a:outerShdw blurRad="38100" dist="38100" dir="2700000" algn="tl">
                  <a:srgbClr val="000000">
                    <a:alpha val="43137"/>
                  </a:srgbClr>
                </a:outerShdw>
              </a:effectLst>
            </a:endParaRPr>
          </a:p>
        </p:txBody>
      </p:sp>
      <p:sp>
        <p:nvSpPr>
          <p:cNvPr id="18" name="ZoneTexte 17"/>
          <p:cNvSpPr txBox="1"/>
          <p:nvPr/>
        </p:nvSpPr>
        <p:spPr>
          <a:xfrm>
            <a:off x="2747494" y="3345082"/>
            <a:ext cx="837126" cy="369332"/>
          </a:xfrm>
          <a:prstGeom prst="rect">
            <a:avLst/>
          </a:prstGeom>
          <a:noFill/>
        </p:spPr>
        <p:txBody>
          <a:bodyPr wrap="square" rtlCol="0">
            <a:spAutoFit/>
          </a:bodyPr>
          <a:lstStyle/>
          <a:p>
            <a:r>
              <a:rPr lang="fr-FR" b="1" dirty="0" smtClean="0">
                <a:effectLst>
                  <a:outerShdw blurRad="38100" dist="38100" dir="2700000" algn="tl">
                    <a:srgbClr val="000000">
                      <a:alpha val="43137"/>
                    </a:srgbClr>
                  </a:outerShdw>
                </a:effectLst>
              </a:rPr>
              <a:t>1602</a:t>
            </a:r>
            <a:endParaRPr lang="fr-FR" b="1" dirty="0">
              <a:effectLst>
                <a:outerShdw blurRad="38100" dist="38100" dir="2700000" algn="tl">
                  <a:srgbClr val="000000">
                    <a:alpha val="43137"/>
                  </a:srgbClr>
                </a:outerShdw>
              </a:effectLst>
            </a:endParaRPr>
          </a:p>
        </p:txBody>
      </p:sp>
      <p:sp>
        <p:nvSpPr>
          <p:cNvPr id="19" name="ZoneTexte 18"/>
          <p:cNvSpPr txBox="1"/>
          <p:nvPr/>
        </p:nvSpPr>
        <p:spPr>
          <a:xfrm>
            <a:off x="7051184" y="3307588"/>
            <a:ext cx="837126" cy="369332"/>
          </a:xfrm>
          <a:prstGeom prst="rect">
            <a:avLst/>
          </a:prstGeom>
          <a:noFill/>
        </p:spPr>
        <p:txBody>
          <a:bodyPr wrap="square" rtlCol="0">
            <a:spAutoFit/>
          </a:bodyPr>
          <a:lstStyle/>
          <a:p>
            <a:r>
              <a:rPr lang="fr-FR" b="1" dirty="0" smtClean="0">
                <a:effectLst>
                  <a:outerShdw blurRad="38100" dist="38100" dir="2700000" algn="tl">
                    <a:srgbClr val="000000">
                      <a:alpha val="43137"/>
                    </a:srgbClr>
                  </a:outerShdw>
                </a:effectLst>
              </a:rPr>
              <a:t>1928</a:t>
            </a:r>
            <a:endParaRPr lang="fr-FR" b="1" dirty="0">
              <a:effectLst>
                <a:outerShdw blurRad="38100" dist="38100" dir="2700000" algn="tl">
                  <a:srgbClr val="000000">
                    <a:alpha val="43137"/>
                  </a:srgbClr>
                </a:outerShdw>
              </a:effectLst>
            </a:endParaRPr>
          </a:p>
        </p:txBody>
      </p:sp>
      <p:sp>
        <p:nvSpPr>
          <p:cNvPr id="20" name="ZoneTexte 19"/>
          <p:cNvSpPr txBox="1"/>
          <p:nvPr/>
        </p:nvSpPr>
        <p:spPr>
          <a:xfrm>
            <a:off x="7823916" y="3678999"/>
            <a:ext cx="837126" cy="369332"/>
          </a:xfrm>
          <a:prstGeom prst="rect">
            <a:avLst/>
          </a:prstGeom>
          <a:noFill/>
        </p:spPr>
        <p:txBody>
          <a:bodyPr wrap="square" rtlCol="0">
            <a:spAutoFit/>
          </a:bodyPr>
          <a:lstStyle/>
          <a:p>
            <a:r>
              <a:rPr lang="fr-FR" b="1" dirty="0" smtClean="0">
                <a:effectLst>
                  <a:outerShdw blurRad="38100" dist="38100" dir="2700000" algn="tl">
                    <a:srgbClr val="000000">
                      <a:alpha val="43137"/>
                    </a:srgbClr>
                  </a:outerShdw>
                </a:effectLst>
              </a:rPr>
              <a:t>1933</a:t>
            </a:r>
            <a:endParaRPr lang="fr-FR" b="1" dirty="0">
              <a:effectLst>
                <a:outerShdw blurRad="38100" dist="38100" dir="2700000" algn="tl">
                  <a:srgbClr val="000000">
                    <a:alpha val="43137"/>
                  </a:srgbClr>
                </a:outerShdw>
              </a:effectLst>
            </a:endParaRPr>
          </a:p>
        </p:txBody>
      </p:sp>
      <p:sp>
        <p:nvSpPr>
          <p:cNvPr id="21" name="ZoneTexte 20"/>
          <p:cNvSpPr txBox="1"/>
          <p:nvPr/>
        </p:nvSpPr>
        <p:spPr>
          <a:xfrm>
            <a:off x="8410979" y="3307588"/>
            <a:ext cx="1479996" cy="369332"/>
          </a:xfrm>
          <a:prstGeom prst="rect">
            <a:avLst/>
          </a:prstGeom>
          <a:noFill/>
        </p:spPr>
        <p:txBody>
          <a:bodyPr wrap="square" rtlCol="0">
            <a:spAutoFit/>
          </a:bodyPr>
          <a:lstStyle/>
          <a:p>
            <a:r>
              <a:rPr lang="fr-FR" b="1" dirty="0" smtClean="0">
                <a:effectLst>
                  <a:outerShdw blurRad="38100" dist="38100" dir="2700000" algn="tl">
                    <a:srgbClr val="000000">
                      <a:alpha val="43137"/>
                    </a:srgbClr>
                  </a:outerShdw>
                </a:effectLst>
              </a:rPr>
              <a:t>1940-1944</a:t>
            </a:r>
            <a:endParaRPr lang="fr-FR" b="1" dirty="0">
              <a:effectLst>
                <a:outerShdw blurRad="38100" dist="38100" dir="2700000" algn="tl">
                  <a:srgbClr val="000000">
                    <a:alpha val="43137"/>
                  </a:srgbClr>
                </a:outerShdw>
              </a:effectLst>
            </a:endParaRPr>
          </a:p>
        </p:txBody>
      </p:sp>
      <p:cxnSp>
        <p:nvCxnSpPr>
          <p:cNvPr id="22" name="Connecteur droit avec flèche 21"/>
          <p:cNvCxnSpPr/>
          <p:nvPr/>
        </p:nvCxnSpPr>
        <p:spPr>
          <a:xfrm flipH="1" flipV="1">
            <a:off x="9714965" y="4114800"/>
            <a:ext cx="10732" cy="12556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ZoneTexte 22"/>
          <p:cNvSpPr txBox="1"/>
          <p:nvPr/>
        </p:nvSpPr>
        <p:spPr>
          <a:xfrm>
            <a:off x="9296402" y="3749834"/>
            <a:ext cx="837126" cy="369332"/>
          </a:xfrm>
          <a:prstGeom prst="rect">
            <a:avLst/>
          </a:prstGeom>
          <a:noFill/>
        </p:spPr>
        <p:txBody>
          <a:bodyPr wrap="square" rtlCol="0">
            <a:spAutoFit/>
          </a:bodyPr>
          <a:lstStyle/>
          <a:p>
            <a:r>
              <a:rPr lang="fr-FR" b="1" dirty="0" smtClean="0">
                <a:effectLst>
                  <a:outerShdw blurRad="38100" dist="38100" dir="2700000" algn="tl">
                    <a:srgbClr val="000000">
                      <a:alpha val="43137"/>
                    </a:srgbClr>
                  </a:outerShdw>
                </a:effectLst>
              </a:rPr>
              <a:t>1962</a:t>
            </a:r>
            <a:endParaRPr lang="fr-FR" b="1" dirty="0">
              <a:effectLst>
                <a:outerShdw blurRad="38100" dist="38100" dir="2700000" algn="tl">
                  <a:srgbClr val="000000">
                    <a:alpha val="43137"/>
                  </a:srgbClr>
                </a:outerShdw>
              </a:effectLst>
            </a:endParaRPr>
          </a:p>
        </p:txBody>
      </p:sp>
      <p:sp>
        <p:nvSpPr>
          <p:cNvPr id="24" name="ZoneTexte 23"/>
          <p:cNvSpPr txBox="1"/>
          <p:nvPr/>
        </p:nvSpPr>
        <p:spPr>
          <a:xfrm>
            <a:off x="8623479" y="780938"/>
            <a:ext cx="2439474" cy="1200329"/>
          </a:xfrm>
          <a:prstGeom prst="rect">
            <a:avLst/>
          </a:prstGeom>
          <a:noFill/>
        </p:spPr>
        <p:txBody>
          <a:bodyPr wrap="square" rtlCol="0">
            <a:spAutoFit/>
          </a:bodyPr>
          <a:lstStyle/>
          <a:p>
            <a:r>
              <a:rPr lang="fr-FR" b="1" dirty="0" smtClean="0">
                <a:effectLst>
                  <a:outerShdw blurRad="38100" dist="38100" dir="2700000" algn="tl">
                    <a:srgbClr val="000000">
                      <a:alpha val="43137"/>
                    </a:srgbClr>
                  </a:outerShdw>
                </a:effectLst>
              </a:rPr>
              <a:t>Endommagé par les bombardements de la 2</a:t>
            </a:r>
            <a:r>
              <a:rPr lang="fr-FR" b="1" baseline="30000" dirty="0" smtClean="0">
                <a:effectLst>
                  <a:outerShdw blurRad="38100" dist="38100" dir="2700000" algn="tl">
                    <a:srgbClr val="000000">
                      <a:alpha val="43137"/>
                    </a:srgbClr>
                  </a:outerShdw>
                </a:effectLst>
              </a:rPr>
              <a:t>nd</a:t>
            </a:r>
            <a:r>
              <a:rPr lang="fr-FR" b="1" dirty="0" smtClean="0">
                <a:effectLst>
                  <a:outerShdw blurRad="38100" dist="38100" dir="2700000" algn="tl">
                    <a:srgbClr val="000000">
                      <a:alpha val="43137"/>
                    </a:srgbClr>
                  </a:outerShdw>
                </a:effectLst>
              </a:rPr>
              <a:t> guerre mondiale</a:t>
            </a:r>
            <a:endParaRPr lang="fr-FR" b="1" dirty="0">
              <a:effectLst>
                <a:outerShdw blurRad="38100" dist="38100" dir="2700000" algn="tl">
                  <a:srgbClr val="000000">
                    <a:alpha val="43137"/>
                  </a:srgbClr>
                </a:outerShdw>
              </a:effectLst>
            </a:endParaRPr>
          </a:p>
        </p:txBody>
      </p:sp>
      <p:sp>
        <p:nvSpPr>
          <p:cNvPr id="25" name="ZoneTexte 24"/>
          <p:cNvSpPr txBox="1"/>
          <p:nvPr/>
        </p:nvSpPr>
        <p:spPr>
          <a:xfrm>
            <a:off x="2446985" y="205654"/>
            <a:ext cx="1880315" cy="1754326"/>
          </a:xfrm>
          <a:prstGeom prst="rect">
            <a:avLst/>
          </a:prstGeom>
          <a:noFill/>
        </p:spPr>
        <p:txBody>
          <a:bodyPr wrap="square" rtlCol="0">
            <a:spAutoFit/>
          </a:bodyPr>
          <a:lstStyle/>
          <a:p>
            <a:r>
              <a:rPr lang="fr-FR" b="1" dirty="0" smtClean="0">
                <a:effectLst>
                  <a:outerShdw blurRad="38100" dist="38100" dir="2700000" algn="tl">
                    <a:srgbClr val="000000">
                      <a:alpha val="43137"/>
                    </a:srgbClr>
                  </a:outerShdw>
                </a:effectLst>
              </a:rPr>
              <a:t>Achat par Maximilien de Béthune, duc de Sully et grand ministre du roi Henri IV</a:t>
            </a:r>
            <a:endParaRPr lang="fr-FR" b="1" dirty="0">
              <a:effectLst>
                <a:outerShdw blurRad="38100" dist="38100" dir="2700000" algn="tl">
                  <a:srgbClr val="000000">
                    <a:alpha val="43137"/>
                  </a:srgbClr>
                </a:outerShdw>
              </a:effectLst>
            </a:endParaRPr>
          </a:p>
        </p:txBody>
      </p:sp>
      <p:sp>
        <p:nvSpPr>
          <p:cNvPr id="26" name="ZoneTexte 25"/>
          <p:cNvSpPr txBox="1"/>
          <p:nvPr/>
        </p:nvSpPr>
        <p:spPr>
          <a:xfrm>
            <a:off x="6883759" y="-26479"/>
            <a:ext cx="1739720" cy="2031325"/>
          </a:xfrm>
          <a:prstGeom prst="rect">
            <a:avLst/>
          </a:prstGeom>
          <a:noFill/>
        </p:spPr>
        <p:txBody>
          <a:bodyPr wrap="square" rtlCol="0">
            <a:spAutoFit/>
          </a:bodyPr>
          <a:lstStyle/>
          <a:p>
            <a:r>
              <a:rPr lang="fr-FR" b="1" dirty="0" smtClean="0">
                <a:effectLst>
                  <a:outerShdw blurRad="38100" dist="38100" dir="2700000" algn="tl">
                    <a:srgbClr val="000000">
                      <a:alpha val="43137"/>
                    </a:srgbClr>
                  </a:outerShdw>
                </a:effectLst>
              </a:rPr>
              <a:t>Inscription au patrimoine mondial de l’Unesco. Classé monument historique</a:t>
            </a:r>
            <a:endParaRPr lang="fr-FR" b="1" dirty="0">
              <a:effectLst>
                <a:outerShdw blurRad="38100" dist="38100" dir="2700000" algn="tl">
                  <a:srgbClr val="000000">
                    <a:alpha val="43137"/>
                  </a:srgbClr>
                </a:outerShdw>
              </a:effectLst>
            </a:endParaRPr>
          </a:p>
        </p:txBody>
      </p:sp>
      <p:sp>
        <p:nvSpPr>
          <p:cNvPr id="27" name="ZoneTexte 26"/>
          <p:cNvSpPr txBox="1"/>
          <p:nvPr/>
        </p:nvSpPr>
        <p:spPr>
          <a:xfrm>
            <a:off x="7046892" y="5318878"/>
            <a:ext cx="1880315" cy="646331"/>
          </a:xfrm>
          <a:prstGeom prst="rect">
            <a:avLst/>
          </a:prstGeom>
          <a:noFill/>
        </p:spPr>
        <p:txBody>
          <a:bodyPr wrap="square" rtlCol="0">
            <a:spAutoFit/>
          </a:bodyPr>
          <a:lstStyle/>
          <a:p>
            <a:r>
              <a:rPr lang="fr-FR" b="1" dirty="0" smtClean="0">
                <a:effectLst>
                  <a:outerShdw blurRad="38100" dist="38100" dir="2700000" algn="tl">
                    <a:srgbClr val="000000">
                      <a:alpha val="43137"/>
                    </a:srgbClr>
                  </a:outerShdw>
                </a:effectLst>
              </a:rPr>
              <a:t>Ouverture au public</a:t>
            </a:r>
            <a:endParaRPr lang="fr-FR" b="1" dirty="0">
              <a:effectLst>
                <a:outerShdw blurRad="38100" dist="38100" dir="2700000" algn="tl">
                  <a:srgbClr val="000000">
                    <a:alpha val="43137"/>
                  </a:srgbClr>
                </a:outerShdw>
              </a:effectLst>
            </a:endParaRPr>
          </a:p>
        </p:txBody>
      </p:sp>
      <p:sp>
        <p:nvSpPr>
          <p:cNvPr id="28" name="ZoneTexte 27"/>
          <p:cNvSpPr txBox="1"/>
          <p:nvPr/>
        </p:nvSpPr>
        <p:spPr>
          <a:xfrm>
            <a:off x="0" y="989184"/>
            <a:ext cx="1880315" cy="923330"/>
          </a:xfrm>
          <a:prstGeom prst="rect">
            <a:avLst/>
          </a:prstGeom>
          <a:noFill/>
        </p:spPr>
        <p:txBody>
          <a:bodyPr wrap="square" rtlCol="0">
            <a:spAutoFit/>
          </a:bodyPr>
          <a:lstStyle/>
          <a:p>
            <a:r>
              <a:rPr lang="fr-FR" b="1" dirty="0" smtClean="0">
                <a:effectLst>
                  <a:outerShdw blurRad="38100" dist="38100" dir="2700000" algn="tl">
                    <a:srgbClr val="000000">
                      <a:alpha val="43137"/>
                    </a:srgbClr>
                  </a:outerShdw>
                </a:effectLst>
              </a:rPr>
              <a:t>Construction</a:t>
            </a:r>
          </a:p>
          <a:p>
            <a:r>
              <a:rPr lang="fr-FR" b="1" dirty="0" smtClean="0">
                <a:effectLst>
                  <a:outerShdw blurRad="38100" dist="38100" dir="2700000" algn="tl">
                    <a:srgbClr val="000000">
                      <a:alpha val="43137"/>
                    </a:srgbClr>
                  </a:outerShdw>
                </a:effectLst>
              </a:rPr>
              <a:t> par Raymond </a:t>
            </a:r>
          </a:p>
          <a:p>
            <a:r>
              <a:rPr lang="fr-FR" b="1" dirty="0" smtClean="0">
                <a:effectLst>
                  <a:outerShdw blurRad="38100" dist="38100" dir="2700000" algn="tl">
                    <a:srgbClr val="000000">
                      <a:alpha val="43137"/>
                    </a:srgbClr>
                  </a:outerShdw>
                </a:effectLst>
              </a:rPr>
              <a:t>du Temple</a:t>
            </a:r>
            <a:endParaRPr lang="fr-FR" b="1" dirty="0">
              <a:effectLst>
                <a:outerShdw blurRad="38100" dist="38100" dir="2700000" algn="tl">
                  <a:srgbClr val="000000">
                    <a:alpha val="43137"/>
                  </a:srgbClr>
                </a:outerShdw>
              </a:effectLst>
            </a:endParaRPr>
          </a:p>
        </p:txBody>
      </p:sp>
      <p:sp>
        <p:nvSpPr>
          <p:cNvPr id="29" name="ZoneTexte 28"/>
          <p:cNvSpPr txBox="1"/>
          <p:nvPr/>
        </p:nvSpPr>
        <p:spPr>
          <a:xfrm>
            <a:off x="8931499" y="5370493"/>
            <a:ext cx="3462271" cy="1477328"/>
          </a:xfrm>
          <a:prstGeom prst="rect">
            <a:avLst/>
          </a:prstGeom>
          <a:noFill/>
        </p:spPr>
        <p:txBody>
          <a:bodyPr wrap="square" rtlCol="0">
            <a:spAutoFit/>
          </a:bodyPr>
          <a:lstStyle/>
          <a:p>
            <a:r>
              <a:rPr lang="fr-FR" b="1" dirty="0" smtClean="0">
                <a:effectLst>
                  <a:outerShdw blurRad="38100" dist="38100" dir="2700000" algn="tl">
                    <a:srgbClr val="000000">
                      <a:alpha val="43137"/>
                    </a:srgbClr>
                  </a:outerShdw>
                </a:effectLst>
              </a:rPr>
              <a:t>Rachat du Château et du parc par le département du Loiret à la famille Béthune-Sully. Réaménagement complet</a:t>
            </a:r>
            <a:endParaRPr lang="fr-FR" b="1" dirty="0">
              <a:effectLst>
                <a:outerShdw blurRad="38100" dist="38100" dir="2700000" algn="tl">
                  <a:srgbClr val="000000">
                    <a:alpha val="43137"/>
                  </a:srgbClr>
                </a:outerShdw>
              </a:effectLst>
            </a:endParaRPr>
          </a:p>
        </p:txBody>
      </p:sp>
      <p:sp>
        <p:nvSpPr>
          <p:cNvPr id="31" name="Rectangle 30"/>
          <p:cNvSpPr/>
          <p:nvPr/>
        </p:nvSpPr>
        <p:spPr>
          <a:xfrm>
            <a:off x="83713" y="4516697"/>
            <a:ext cx="7098418" cy="1754326"/>
          </a:xfrm>
          <a:prstGeom prst="rect">
            <a:avLst/>
          </a:prstGeom>
          <a:noFill/>
        </p:spPr>
        <p:txBody>
          <a:bodyPr wrap="none" lIns="91440" tIns="45720" rIns="91440" bIns="45720">
            <a:spAutoFit/>
          </a:bodyPr>
          <a:lstStyle/>
          <a:p>
            <a:pPr algn="ctr"/>
            <a:r>
              <a:rPr lang="fr-FR"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Le château de Sully </a:t>
            </a:r>
          </a:p>
          <a:p>
            <a:pPr algn="ctr"/>
            <a:r>
              <a:rPr lang="fr-FR"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en quelques dates…</a:t>
            </a:r>
            <a:endParaRPr lang="fr-F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267869968"/>
      </p:ext>
    </p:extLst>
  </p:cSld>
  <p:clrMapOvr>
    <a:masterClrMapping/>
  </p:clrMapOvr>
  <mc:AlternateContent xmlns:mc="http://schemas.openxmlformats.org/markup-compatibility/2006">
    <mc:Choice xmlns:p14="http://schemas.microsoft.com/office/powerpoint/2010/main" Requires="p14">
      <p:transition spd="slow" p14:dur="2000" advClick="0" advTm="50000"/>
    </mc:Choice>
    <mc:Fallback>
      <p:transition spd="slow" advClick="0"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249"/>
                                          </p:stCondLst>
                                        </p:cTn>
                                        <p:tgtEl>
                                          <p:spTgt spid="17"/>
                                        </p:tgtEl>
                                        <p:attrNameLst>
                                          <p:attrName>style.visibility</p:attrName>
                                        </p:attrNameLst>
                                      </p:cBhvr>
                                      <p:to>
                                        <p:strVal val="visible"/>
                                      </p:to>
                                    </p:set>
                                  </p:childTnLst>
                                </p:cTn>
                              </p:par>
                            </p:childTnLst>
                          </p:cTn>
                        </p:par>
                        <p:par>
                          <p:cTn id="12" fill="hold">
                            <p:stCondLst>
                              <p:cond delay="750"/>
                            </p:stCondLst>
                            <p:childTnLst>
                              <p:par>
                                <p:cTn id="13" presetID="1" presetClass="entr" presetSubtype="0" fill="hold" grpId="0" nodeType="afterEffect">
                                  <p:stCondLst>
                                    <p:cond delay="0"/>
                                  </p:stCondLst>
                                  <p:childTnLst>
                                    <p:set>
                                      <p:cBhvr>
                                        <p:cTn id="14" dur="1" fill="hold">
                                          <p:stCondLst>
                                            <p:cond delay="249"/>
                                          </p:stCondLst>
                                        </p:cTn>
                                        <p:tgtEl>
                                          <p:spTgt spid="18"/>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249"/>
                                          </p:stCondLst>
                                        </p:cTn>
                                        <p:tgtEl>
                                          <p:spTgt spid="19"/>
                                        </p:tgtEl>
                                        <p:attrNameLst>
                                          <p:attrName>style.visibility</p:attrName>
                                        </p:attrNameLst>
                                      </p:cBhvr>
                                      <p:to>
                                        <p:strVal val="visible"/>
                                      </p:to>
                                    </p:set>
                                  </p:childTnLst>
                                </p:cTn>
                              </p:par>
                            </p:childTnLst>
                          </p:cTn>
                        </p:par>
                        <p:par>
                          <p:cTn id="18" fill="hold">
                            <p:stCondLst>
                              <p:cond delay="1250"/>
                            </p:stCondLst>
                            <p:childTnLst>
                              <p:par>
                                <p:cTn id="19" presetID="1" presetClass="entr" presetSubtype="0" fill="hold" grpId="0" nodeType="afterEffect">
                                  <p:stCondLst>
                                    <p:cond delay="0"/>
                                  </p:stCondLst>
                                  <p:childTnLst>
                                    <p:set>
                                      <p:cBhvr>
                                        <p:cTn id="20" dur="1" fill="hold">
                                          <p:stCondLst>
                                            <p:cond delay="249"/>
                                          </p:stCondLst>
                                        </p:cTn>
                                        <p:tgtEl>
                                          <p:spTgt spid="20"/>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0"/>
                                  </p:stCondLst>
                                  <p:childTnLst>
                                    <p:set>
                                      <p:cBhvr>
                                        <p:cTn id="23" dur="1" fill="hold">
                                          <p:stCondLst>
                                            <p:cond delay="249"/>
                                          </p:stCondLst>
                                        </p:cTn>
                                        <p:tgtEl>
                                          <p:spTgt spid="21"/>
                                        </p:tgtEl>
                                        <p:attrNameLst>
                                          <p:attrName>style.visibility</p:attrName>
                                        </p:attrNameLst>
                                      </p:cBhvr>
                                      <p:to>
                                        <p:strVal val="visible"/>
                                      </p:to>
                                    </p:set>
                                  </p:childTnLst>
                                </p:cTn>
                              </p:par>
                            </p:childTnLst>
                          </p:cTn>
                        </p:par>
                        <p:par>
                          <p:cTn id="24" fill="hold">
                            <p:stCondLst>
                              <p:cond delay="1750"/>
                            </p:stCondLst>
                            <p:childTnLst>
                              <p:par>
                                <p:cTn id="25" presetID="1" presetClass="entr" presetSubtype="0" fill="hold" grpId="0" nodeType="afterEffect">
                                  <p:stCondLst>
                                    <p:cond delay="0"/>
                                  </p:stCondLst>
                                  <p:childTnLst>
                                    <p:set>
                                      <p:cBhvr>
                                        <p:cTn id="26" dur="1" fill="hold">
                                          <p:stCondLst>
                                            <p:cond delay="249"/>
                                          </p:stCondLst>
                                        </p:cTn>
                                        <p:tgtEl>
                                          <p:spTgt spid="23"/>
                                        </p:tgtEl>
                                        <p:attrNameLst>
                                          <p:attrName>style.visibility</p:attrName>
                                        </p:attrNameLst>
                                      </p:cBhvr>
                                      <p:to>
                                        <p:strVal val="visible"/>
                                      </p:to>
                                    </p:set>
                                  </p:childTnLst>
                                </p:cTn>
                              </p:par>
                              <p:par>
                                <p:cTn id="27" presetID="42"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childTnLst>
                          </p:cTn>
                        </p:par>
                        <p:par>
                          <p:cTn id="32" fill="hold">
                            <p:stCondLst>
                              <p:cond delay="275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50"/>
                                        <p:tgtEl>
                                          <p:spTgt spid="11"/>
                                        </p:tgtEl>
                                      </p:cBhvr>
                                    </p:animEffect>
                                  </p:childTnLst>
                                </p:cTn>
                              </p:par>
                            </p:childTnLst>
                          </p:cTn>
                        </p:par>
                        <p:par>
                          <p:cTn id="40" fill="hold">
                            <p:stCondLst>
                              <p:cond delay="3250"/>
                            </p:stCondLst>
                            <p:childTnLst>
                              <p:par>
                                <p:cTn id="41" presetID="10"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50"/>
                                        <p:tgtEl>
                                          <p:spTgt spid="12"/>
                                        </p:tgtEl>
                                      </p:cBhvr>
                                    </p:animEffect>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childTnLst>
                                </p:cTn>
                              </p:par>
                            </p:childTnLst>
                          </p:cTn>
                        </p:par>
                        <p:par>
                          <p:cTn id="48" fill="hold">
                            <p:stCondLst>
                              <p:cond delay="3750"/>
                            </p:stCondLst>
                            <p:childTnLst>
                              <p:par>
                                <p:cTn id="49" presetID="10"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250"/>
                                        <p:tgtEl>
                                          <p:spTgt spid="13"/>
                                        </p:tgtEl>
                                      </p:cBhvr>
                                    </p:animEffect>
                                  </p:childTnLst>
                                </p:cTn>
                              </p:par>
                            </p:childTnLst>
                          </p:cTn>
                        </p:par>
                        <p:par>
                          <p:cTn id="52" fill="hold">
                            <p:stCondLst>
                              <p:cond delay="4000"/>
                            </p:stCondLst>
                            <p:childTnLst>
                              <p:par>
                                <p:cTn id="53" presetID="10"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250"/>
                                        <p:tgtEl>
                                          <p:spTgt spid="22"/>
                                        </p:tgtEl>
                                      </p:cBhvr>
                                    </p:animEffect>
                                  </p:childTnLst>
                                </p:cTn>
                              </p:par>
                            </p:childTnLst>
                          </p:cTn>
                        </p:par>
                        <p:par>
                          <p:cTn id="56" fill="hold">
                            <p:stCondLst>
                              <p:cond delay="4250"/>
                            </p:stCondLst>
                            <p:childTnLst>
                              <p:par>
                                <p:cTn id="57" presetID="10" presetClass="entr" presetSubtype="0"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
                                        <p:tgtEl>
                                          <p:spTgt spid="25"/>
                                        </p:tgtEl>
                                      </p:cBhvr>
                                    </p:animEffect>
                                  </p:childTnLst>
                                </p:cTn>
                              </p:par>
                            </p:childTnLst>
                          </p:cTn>
                        </p:par>
                        <p:par>
                          <p:cTn id="60" fill="hold">
                            <p:stCondLst>
                              <p:cond delay="4260"/>
                            </p:stCondLst>
                            <p:childTnLst>
                              <p:par>
                                <p:cTn id="61" presetID="10" presetClass="entr" presetSubtype="0"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
                                        <p:tgtEl>
                                          <p:spTgt spid="26"/>
                                        </p:tgtEl>
                                      </p:cBhvr>
                                    </p:animEffect>
                                  </p:childTnLst>
                                </p:cTn>
                              </p:par>
                            </p:childTnLst>
                          </p:cTn>
                        </p:par>
                        <p:par>
                          <p:cTn id="64" fill="hold">
                            <p:stCondLst>
                              <p:cond delay="427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
                                        <p:tgtEl>
                                          <p:spTgt spid="28"/>
                                        </p:tgtEl>
                                      </p:cBhvr>
                                    </p:animEffect>
                                  </p:childTnLst>
                                </p:cTn>
                              </p:par>
                            </p:childTnLst>
                          </p:cTn>
                        </p:par>
                        <p:par>
                          <p:cTn id="68" fill="hold">
                            <p:stCondLst>
                              <p:cond delay="4280"/>
                            </p:stCondLst>
                            <p:childTnLst>
                              <p:par>
                                <p:cTn id="69" presetID="10"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
                                        <p:tgtEl>
                                          <p:spTgt spid="24"/>
                                        </p:tgtEl>
                                      </p:cBhvr>
                                    </p:animEffect>
                                  </p:childTnLst>
                                </p:cTn>
                              </p:par>
                            </p:childTnLst>
                          </p:cTn>
                        </p:par>
                        <p:par>
                          <p:cTn id="72" fill="hold">
                            <p:stCondLst>
                              <p:cond delay="4290"/>
                            </p:stCondLst>
                            <p:childTnLst>
                              <p:par>
                                <p:cTn id="73" presetID="10" presetClass="entr" presetSubtype="0" fill="hold" grpId="0"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10"/>
                                        <p:tgtEl>
                                          <p:spTgt spid="29"/>
                                        </p:tgtEl>
                                      </p:cBhvr>
                                    </p:animEffect>
                                  </p:childTnLst>
                                </p:cTn>
                              </p:par>
                            </p:childTnLst>
                          </p:cTn>
                        </p:par>
                        <p:par>
                          <p:cTn id="76" fill="hold">
                            <p:stCondLst>
                              <p:cond delay="4300"/>
                            </p:stCondLst>
                            <p:childTnLst>
                              <p:par>
                                <p:cTn id="77" presetID="10" presetClass="entr" presetSubtype="0"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1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P spid="18" grpId="0"/>
      <p:bldP spid="19" grpId="0"/>
      <p:bldP spid="20" grpId="0"/>
      <p:bldP spid="21" grpId="0"/>
      <p:bldP spid="23" grpId="0"/>
      <p:bldP spid="24" grpId="0"/>
      <p:bldP spid="25" grpId="0"/>
      <p:bldP spid="26" grpId="0"/>
      <p:bldP spid="27" grpId="0"/>
      <p:bldP spid="28" grpId="0"/>
      <p:bldP spid="29"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048500" cy="6858000"/>
          </a:xfrm>
          <a:prstGeom prst="rect">
            <a:avLst/>
          </a:prstGeom>
        </p:spPr>
      </p:pic>
      <p:sp>
        <p:nvSpPr>
          <p:cNvPr id="11" name="ZoneTexte 10"/>
          <p:cNvSpPr txBox="1"/>
          <p:nvPr/>
        </p:nvSpPr>
        <p:spPr>
          <a:xfrm>
            <a:off x="2157082" y="137156"/>
            <a:ext cx="6744451" cy="830997"/>
          </a:xfrm>
          <a:prstGeom prst="rect">
            <a:avLst/>
          </a:prstGeom>
          <a:noFill/>
        </p:spPr>
        <p:txBody>
          <a:bodyPr wrap="square" rtlCol="0">
            <a:spAutoFit/>
          </a:bodyPr>
          <a:lstStyle/>
          <a:p>
            <a:r>
              <a:rPr lang="fr-FR" sz="4800" b="1" dirty="0" smtClean="0">
                <a:solidFill>
                  <a:schemeClr val="accent4">
                    <a:lumMod val="40000"/>
                    <a:lumOff val="60000"/>
                  </a:schemeClr>
                </a:solidFill>
                <a:effectLst>
                  <a:outerShdw blurRad="38100" dist="38100" dir="2700000" algn="tl">
                    <a:srgbClr val="000000">
                      <a:alpha val="43137"/>
                    </a:srgbClr>
                  </a:outerShdw>
                </a:effectLst>
              </a:rPr>
              <a:t>Salle de l’assommoir</a:t>
            </a:r>
            <a:endParaRPr lang="fr-FR" sz="4800" b="1" dirty="0">
              <a:solidFill>
                <a:schemeClr val="accent4">
                  <a:lumMod val="40000"/>
                  <a:lumOff val="60000"/>
                </a:schemeClr>
              </a:solidFill>
              <a:effectLst>
                <a:outerShdw blurRad="38100" dist="38100" dir="2700000" algn="tl">
                  <a:srgbClr val="000000">
                    <a:alpha val="43137"/>
                  </a:srgbClr>
                </a:outerShdw>
              </a:effectLst>
            </a:endParaRPr>
          </a:p>
        </p:txBody>
      </p:sp>
      <p:sp>
        <p:nvSpPr>
          <p:cNvPr id="12" name="ZoneTexte 11"/>
          <p:cNvSpPr txBox="1"/>
          <p:nvPr/>
        </p:nvSpPr>
        <p:spPr>
          <a:xfrm>
            <a:off x="710409" y="1416256"/>
            <a:ext cx="11487149" cy="5078313"/>
          </a:xfrm>
          <a:prstGeom prst="rect">
            <a:avLst/>
          </a:prstGeom>
          <a:noFill/>
        </p:spPr>
        <p:txBody>
          <a:bodyPr wrap="square" rtlCol="0">
            <a:spAutoFit/>
          </a:bodyPr>
          <a:lstStyle/>
          <a:p>
            <a:r>
              <a:rPr lang="fr-FR" sz="5400" b="1" dirty="0" smtClean="0">
                <a:solidFill>
                  <a:schemeClr val="accent4">
                    <a:lumMod val="60000"/>
                    <a:lumOff val="40000"/>
                  </a:schemeClr>
                </a:solidFill>
                <a:effectLst>
                  <a:outerShdw blurRad="38100" dist="38100" dir="2700000" algn="tl">
                    <a:srgbClr val="000000">
                      <a:alpha val="43137"/>
                    </a:srgbClr>
                  </a:outerShdw>
                </a:effectLst>
                <a:latin typeface="Monotype Corsiva" panose="03010101010201010101" pitchFamily="66" charset="0"/>
              </a:rPr>
              <a:t>Il s’agissait de la salle de manœuvre du pont-levis au Moyen Age, donnant sur l’assommoir (photos précédentes). Le duc de Sully l’aurait transformée en cabinet pour entreposer une partie de ses richesses et surtout aussi pour y travailler.</a:t>
            </a:r>
            <a:endParaRPr lang="fr-FR" sz="5400" b="1" dirty="0">
              <a:solidFill>
                <a:schemeClr val="accent4">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4086574885"/>
      </p:ext>
    </p:extLst>
  </p:cSld>
  <p:clrMapOvr>
    <a:masterClrMapping/>
  </p:clrMapOvr>
  <mc:AlternateContent xmlns:mc="http://schemas.openxmlformats.org/markup-compatibility/2006">
    <mc:Choice xmlns:p14="http://schemas.microsoft.com/office/powerpoint/2010/main" Requires="p14">
      <p:transition spd="slow" p14:dur="3900" advClick="0" advTm="10000">
        <p14:glitter pattern="hexagon"/>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22" presetClass="exit" presetSubtype="4" fill="hold" grpId="1" nodeType="afterEffect">
                                  <p:stCondLst>
                                    <p:cond delay="25000"/>
                                  </p:stCondLst>
                                  <p:childTnLst>
                                    <p:animEffect transition="out" filter="wipe(down)">
                                      <p:cBhvr>
                                        <p:cTn id="14" dur="2250"/>
                                        <p:tgtEl>
                                          <p:spTgt spid="12"/>
                                        </p:tgtEl>
                                      </p:cBhvr>
                                    </p:animEffect>
                                    <p:set>
                                      <p:cBhvr>
                                        <p:cTn id="15" dur="1" fill="hold">
                                          <p:stCondLst>
                                            <p:cond delay="22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 y="0"/>
            <a:ext cx="7019925" cy="68580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048500" cy="4600575"/>
          </a:xfrm>
          <a:prstGeom prst="rect">
            <a:avLst/>
          </a:prstGeom>
        </p:spPr>
      </p:pic>
      <p:pic>
        <p:nvPicPr>
          <p:cNvPr id="4" name="Espace réservé du contenu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12649"/>
          <a:stretch/>
        </p:blipFill>
        <p:spPr>
          <a:xfrm>
            <a:off x="0" y="3429000"/>
            <a:ext cx="7048500" cy="3429000"/>
          </a:xfrm>
        </p:spPr>
      </p:pic>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8" name="ZoneTexte 7"/>
          <p:cNvSpPr txBox="1"/>
          <p:nvPr/>
        </p:nvSpPr>
        <p:spPr>
          <a:xfrm>
            <a:off x="496096" y="1030494"/>
            <a:ext cx="11487149" cy="4154984"/>
          </a:xfrm>
          <a:prstGeom prst="rect">
            <a:avLst/>
          </a:prstGeom>
          <a:noFill/>
        </p:spPr>
        <p:txBody>
          <a:bodyPr wrap="square" rtlCol="0">
            <a:spAutoFit/>
          </a:bodyPr>
          <a:lstStyle/>
          <a:p>
            <a:r>
              <a:rPr lang="fr-FR" sz="6600" b="1" dirty="0" smtClean="0">
                <a:solidFill>
                  <a:schemeClr val="accent4">
                    <a:lumMod val="60000"/>
                    <a:lumOff val="40000"/>
                  </a:schemeClr>
                </a:solidFill>
                <a:effectLst>
                  <a:outerShdw blurRad="38100" dist="38100" dir="2700000" algn="tl">
                    <a:srgbClr val="000000">
                      <a:alpha val="43137"/>
                    </a:srgbClr>
                  </a:outerShdw>
                </a:effectLst>
                <a:latin typeface="Monotype Corsiva" panose="03010101010201010101" pitchFamily="66" charset="0"/>
              </a:rPr>
              <a:t>La porte dérobée était réservée aux soldats pour qu’ils puissent aller assurer la surveillance des quatre tours.</a:t>
            </a:r>
            <a:endParaRPr lang="fr-FR" sz="6600" b="1" dirty="0">
              <a:solidFill>
                <a:schemeClr val="accent4">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1656007477"/>
      </p:ext>
    </p:extLst>
  </p:cSld>
  <p:clrMapOvr>
    <a:masterClrMapping/>
  </p:clrMapOvr>
  <p:transition spd="slow" advClick="0" advTm="1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ppt_x"/>
                                          </p:val>
                                        </p:tav>
                                        <p:tav tm="100000">
                                          <p:val>
                                            <p:strVal val="#ppt_x"/>
                                          </p:val>
                                        </p:tav>
                                      </p:tavLst>
                                    </p:anim>
                                    <p:anim calcmode="lin" valueType="num">
                                      <p:cBhvr additive="base">
                                        <p:cTn id="8" dur="1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32148"/>
            <a:ext cx="12192001" cy="6890148"/>
          </a:xfrm>
        </p:spPr>
      </p:pic>
      <p:sp>
        <p:nvSpPr>
          <p:cNvPr id="6" name="ZoneTexte 5"/>
          <p:cNvSpPr txBox="1"/>
          <p:nvPr/>
        </p:nvSpPr>
        <p:spPr>
          <a:xfrm>
            <a:off x="467521" y="530431"/>
            <a:ext cx="11487149" cy="5262979"/>
          </a:xfrm>
          <a:prstGeom prst="rect">
            <a:avLst/>
          </a:prstGeom>
          <a:noFill/>
        </p:spPr>
        <p:txBody>
          <a:bodyPr wrap="square" rtlCol="0">
            <a:spAutoFit/>
          </a:bodyPr>
          <a:lstStyle/>
          <a:p>
            <a:r>
              <a:rPr lang="fr-FR" sz="4800" b="1" dirty="0" smtClean="0">
                <a:solidFill>
                  <a:schemeClr val="accent4">
                    <a:lumMod val="40000"/>
                    <a:lumOff val="60000"/>
                  </a:schemeClr>
                </a:solidFill>
                <a:effectLst>
                  <a:outerShdw blurRad="38100" dist="38100" dir="2700000" algn="tl">
                    <a:srgbClr val="000000">
                      <a:alpha val="43137"/>
                    </a:srgbClr>
                  </a:outerShdw>
                </a:effectLst>
                <a:latin typeface="Monotype Corsiva" panose="03010101010201010101" pitchFamily="66" charset="0"/>
              </a:rPr>
              <a:t>Il s’agissait de la chambre du seigneur au Moyen Age. Elle a été transformée plus tard en chambre pour accueillir le souverain en déplacement. Malgré le grand portrait au-dessus de la cheminée, Henri IV n’est jamais venu au château de Sully. Au contraire son petit-fils Louis XIV y a passé deux jours pendant la Fronde.</a:t>
            </a:r>
            <a:endParaRPr lang="fr-FR" sz="4800" b="1" dirty="0">
              <a:solidFill>
                <a:schemeClr val="accent4">
                  <a:lumMod val="40000"/>
                  <a:lumOff val="60000"/>
                </a:schemeClr>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1999139484"/>
      </p:ext>
    </p:extLst>
  </p:cSld>
  <p:clrMapOvr>
    <a:masterClrMapping/>
  </p:clrMapOvr>
  <mc:AlternateContent xmlns:mc="http://schemas.openxmlformats.org/markup-compatibility/2006">
    <mc:Choice xmlns:p14="http://schemas.microsoft.com/office/powerpoint/2010/main" Requires="p14">
      <p:transition spd="slow" p14:dur="1300" advClick="0" advTm="65000">
        <p14:pan dir="u"/>
      </p:transition>
    </mc:Choice>
    <mc:Fallback>
      <p:transition spd="slow" advClick="0" advTm="6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cTn>
                              </p:par>
                            </p:childTnLst>
                          </p:cTn>
                        </p:par>
                        <p:par>
                          <p:cTn id="8" fill="hold">
                            <p:stCondLst>
                              <p:cond delay="3000"/>
                            </p:stCondLst>
                            <p:childTnLst>
                              <p:par>
                                <p:cTn id="9" presetID="14" presetClass="exit" presetSubtype="10" fill="hold" grpId="1" nodeType="afterEffect">
                                  <p:stCondLst>
                                    <p:cond delay="59000"/>
                                  </p:stCondLst>
                                  <p:childTnLst>
                                    <p:animEffect transition="out" filter="randombar(horizontal)">
                                      <p:cBhvr>
                                        <p:cTn id="10" dur="2500"/>
                                        <p:tgtEl>
                                          <p:spTgt spid="6"/>
                                        </p:tgtEl>
                                      </p:cBhvr>
                                    </p:animEffect>
                                    <p:set>
                                      <p:cBhvr>
                                        <p:cTn id="11" dur="1" fill="hold">
                                          <p:stCondLst>
                                            <p:cond delay="2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32148"/>
            <a:ext cx="12192001" cy="6890148"/>
          </a:xfrm>
        </p:spPr>
      </p:pic>
      <p:sp>
        <p:nvSpPr>
          <p:cNvPr id="5" name="ZoneTexte 4"/>
          <p:cNvSpPr txBox="1"/>
          <p:nvPr/>
        </p:nvSpPr>
        <p:spPr>
          <a:xfrm>
            <a:off x="467521" y="530431"/>
            <a:ext cx="11487149" cy="4154984"/>
          </a:xfrm>
          <a:prstGeom prst="rect">
            <a:avLst/>
          </a:prstGeom>
          <a:noFill/>
        </p:spPr>
        <p:txBody>
          <a:bodyPr wrap="square" rtlCol="0">
            <a:spAutoFit/>
          </a:bodyPr>
          <a:lstStyle/>
          <a:p>
            <a:r>
              <a:rPr lang="fr-FR" sz="6600" b="1" dirty="0" smtClean="0">
                <a:solidFill>
                  <a:schemeClr val="accent2">
                    <a:lumMod val="40000"/>
                    <a:lumOff val="60000"/>
                  </a:schemeClr>
                </a:solidFill>
                <a:effectLst>
                  <a:outerShdw blurRad="38100" dist="38100" dir="2700000" algn="tl">
                    <a:srgbClr val="000000">
                      <a:alpha val="43137"/>
                    </a:srgbClr>
                  </a:outerShdw>
                </a:effectLst>
                <a:latin typeface="Monotype Corsiva" panose="03010101010201010101" pitchFamily="66" charset="0"/>
              </a:rPr>
              <a:t>Les rideaux de lit permettaient de conserver la chaleur car il faisait froid et la cheminée était trop petite pour réchauffer suffisamment la pièce.</a:t>
            </a:r>
          </a:p>
        </p:txBody>
      </p:sp>
    </p:spTree>
    <p:extLst>
      <p:ext uri="{BB962C8B-B14F-4D97-AF65-F5344CB8AC3E}">
        <p14:creationId xmlns:p14="http://schemas.microsoft.com/office/powerpoint/2010/main" val="562765203"/>
      </p:ext>
    </p:extLst>
  </p:cSld>
  <p:clrMapOvr>
    <a:masterClrMapping/>
  </p:clrMapOvr>
  <mc:AlternateContent xmlns:mc="http://schemas.openxmlformats.org/markup-compatibility/2006">
    <mc:Choice xmlns:p14="http://schemas.microsoft.com/office/powerpoint/2010/main" Requires="p14">
      <p:transition spd="slow" p14:dur="1200" advClick="0" advTm="12000">
        <p14:prism/>
      </p:transition>
    </mc:Choice>
    <mc:Fallback>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5972175" cy="6858000"/>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175" y="0"/>
            <a:ext cx="6219825" cy="6858000"/>
          </a:xfrm>
          <a:prstGeom prst="rect">
            <a:avLst/>
          </a:prstGeom>
        </p:spPr>
      </p:pic>
      <p:sp>
        <p:nvSpPr>
          <p:cNvPr id="6" name="ZoneTexte 5"/>
          <p:cNvSpPr txBox="1"/>
          <p:nvPr/>
        </p:nvSpPr>
        <p:spPr>
          <a:xfrm>
            <a:off x="704851" y="1059069"/>
            <a:ext cx="11487149" cy="3785652"/>
          </a:xfrm>
          <a:prstGeom prst="rect">
            <a:avLst/>
          </a:prstGeom>
          <a:noFill/>
        </p:spPr>
        <p:txBody>
          <a:bodyPr wrap="square" rtlCol="0">
            <a:spAutoFit/>
          </a:bodyPr>
          <a:lstStyle/>
          <a:p>
            <a:r>
              <a:rPr lang="fr-FR" sz="6000" b="1" dirty="0" smtClean="0">
                <a:solidFill>
                  <a:schemeClr val="accent2">
                    <a:lumMod val="40000"/>
                    <a:lumOff val="60000"/>
                  </a:schemeClr>
                </a:solidFill>
                <a:effectLst>
                  <a:outerShdw blurRad="38100" dist="38100" dir="2700000" algn="tl">
                    <a:srgbClr val="000000">
                      <a:alpha val="43137"/>
                    </a:srgbClr>
                  </a:outerShdw>
                </a:effectLst>
                <a:latin typeface="Monotype Corsiva" panose="03010101010201010101" pitchFamily="66" charset="0"/>
              </a:rPr>
              <a:t>Les murs sont recouverts de grandes tapisseries. Les tableaux représentent la famille et les amis du duc, notamment Anne d’Autriche et son fils Louis XIV.</a:t>
            </a:r>
          </a:p>
        </p:txBody>
      </p:sp>
    </p:spTree>
    <p:extLst>
      <p:ext uri="{BB962C8B-B14F-4D97-AF65-F5344CB8AC3E}">
        <p14:creationId xmlns:p14="http://schemas.microsoft.com/office/powerpoint/2010/main" val="9474602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35000">
        <p15:prstTrans prst="crush"/>
      </p:transition>
    </mc:Choice>
    <mc:Fallback>
      <p:transition spd="slow" advClick="0"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6" presetClass="exit" presetSubtype="32" fill="hold" grpId="1" nodeType="afterEffect">
                                  <p:stCondLst>
                                    <p:cond delay="20000"/>
                                  </p:stCondLst>
                                  <p:childTnLst>
                                    <p:animEffect transition="out" filter="circle(out)">
                                      <p:cBhvr>
                                        <p:cTn id="10" dur="2000"/>
                                        <p:tgtEl>
                                          <p:spTgt spid="6"/>
                                        </p:tgtEl>
                                      </p:cBhvr>
                                    </p:animEffect>
                                    <p:set>
                                      <p:cBhvr>
                                        <p:cTn id="11"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007" b="31289"/>
          <a:stretch/>
        </p:blipFill>
        <p:spPr>
          <a:xfrm rot="5400000">
            <a:off x="2666999" y="-2666996"/>
            <a:ext cx="6857999" cy="12192000"/>
          </a:xfrm>
        </p:spPr>
      </p:pic>
      <p:sp>
        <p:nvSpPr>
          <p:cNvPr id="5" name="ZoneTexte 4"/>
          <p:cNvSpPr txBox="1"/>
          <p:nvPr/>
        </p:nvSpPr>
        <p:spPr>
          <a:xfrm>
            <a:off x="506067" y="1074513"/>
            <a:ext cx="11487149" cy="4708981"/>
          </a:xfrm>
          <a:prstGeom prst="rect">
            <a:avLst/>
          </a:prstGeom>
          <a:noFill/>
        </p:spPr>
        <p:txBody>
          <a:bodyPr wrap="square" rtlCol="0">
            <a:spAutoFit/>
          </a:bodyPr>
          <a:lstStyle/>
          <a:p>
            <a:r>
              <a:rPr lang="fr-FR" sz="6000" b="1" dirty="0" smtClean="0">
                <a:solidFill>
                  <a:schemeClr val="bg2">
                    <a:lumMod val="60000"/>
                    <a:lumOff val="40000"/>
                  </a:schemeClr>
                </a:solidFill>
                <a:effectLst>
                  <a:outerShdw blurRad="38100" dist="38100" dir="2700000" algn="tl">
                    <a:srgbClr val="000000">
                      <a:alpha val="43137"/>
                    </a:srgbClr>
                  </a:outerShdw>
                </a:effectLst>
                <a:latin typeface="Monotype Corsiva" panose="03010101010201010101" pitchFamily="66" charset="0"/>
              </a:rPr>
              <a:t>L’escalier des gardes comptent 60 marches menant au chemin de ronde. Les murs du chemin de ronde présentent des cavités pour disposer des bougies et des meurtrières pour assurer la défense.</a:t>
            </a:r>
          </a:p>
        </p:txBody>
      </p:sp>
    </p:spTree>
    <p:extLst>
      <p:ext uri="{BB962C8B-B14F-4D97-AF65-F5344CB8AC3E}">
        <p14:creationId xmlns:p14="http://schemas.microsoft.com/office/powerpoint/2010/main" val="11304383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22000">
        <p15:prstTrans prst="peelOff"/>
      </p:transition>
    </mc:Choice>
    <mc:Fallback>
      <p:transition spd="slow" advClick="0" advTm="22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200900" cy="6858000"/>
          </a:xfrm>
          <a:prstGeom prst="rect">
            <a:avLst/>
          </a:prstGeom>
        </p:spPr>
      </p:pic>
      <p:sp>
        <p:nvSpPr>
          <p:cNvPr id="7" name="ZoneTexte 6"/>
          <p:cNvSpPr txBox="1"/>
          <p:nvPr/>
        </p:nvSpPr>
        <p:spPr>
          <a:xfrm>
            <a:off x="704850" y="1690066"/>
            <a:ext cx="11487149" cy="1754326"/>
          </a:xfrm>
          <a:prstGeom prst="rect">
            <a:avLst/>
          </a:prstGeom>
          <a:noFill/>
        </p:spPr>
        <p:txBody>
          <a:bodyPr wrap="square" rtlCol="0">
            <a:spAutoFit/>
          </a:bodyPr>
          <a:lstStyle/>
          <a:p>
            <a:r>
              <a:rPr lang="fr-FR" sz="5400" b="1" dirty="0" smtClean="0">
                <a:solidFill>
                  <a:schemeClr val="bg2">
                    <a:lumMod val="60000"/>
                    <a:lumOff val="40000"/>
                  </a:schemeClr>
                </a:solidFill>
                <a:effectLst>
                  <a:outerShdw blurRad="38100" dist="38100" dir="2700000" algn="tl">
                    <a:srgbClr val="000000">
                      <a:alpha val="43137"/>
                    </a:srgbClr>
                  </a:outerShdw>
                </a:effectLst>
                <a:latin typeface="Monotype Corsiva" panose="03010101010201010101" pitchFamily="66" charset="0"/>
              </a:rPr>
              <a:t>La salle d’entraînement des soldats était juste sous le toit.</a:t>
            </a:r>
          </a:p>
        </p:txBody>
      </p:sp>
      <p:sp>
        <p:nvSpPr>
          <p:cNvPr id="8" name="ZoneTexte 7"/>
          <p:cNvSpPr txBox="1"/>
          <p:nvPr/>
        </p:nvSpPr>
        <p:spPr>
          <a:xfrm>
            <a:off x="4276725" y="5490541"/>
            <a:ext cx="11487149" cy="769441"/>
          </a:xfrm>
          <a:prstGeom prst="rect">
            <a:avLst/>
          </a:prstGeom>
          <a:noFill/>
        </p:spPr>
        <p:txBody>
          <a:bodyPr wrap="square" rtlCol="0">
            <a:spAutoFit/>
          </a:bodyPr>
          <a:lstStyle/>
          <a:p>
            <a:r>
              <a:rPr lang="fr-FR" sz="4400" b="1" dirty="0" smtClean="0">
                <a:solidFill>
                  <a:schemeClr val="bg2">
                    <a:lumMod val="60000"/>
                    <a:lumOff val="40000"/>
                  </a:schemeClr>
                </a:solidFill>
                <a:effectLst>
                  <a:outerShdw blurRad="38100" dist="38100" dir="2700000" algn="tl">
                    <a:srgbClr val="000000">
                      <a:alpha val="43137"/>
                    </a:srgbClr>
                  </a:outerShdw>
                </a:effectLst>
              </a:rPr>
              <a:t>Maquette de la charpente</a:t>
            </a:r>
          </a:p>
        </p:txBody>
      </p:sp>
    </p:spTree>
    <p:extLst>
      <p:ext uri="{BB962C8B-B14F-4D97-AF65-F5344CB8AC3E}">
        <p14:creationId xmlns:p14="http://schemas.microsoft.com/office/powerpoint/2010/main" val="126706944"/>
      </p:ext>
    </p:extLst>
  </p:cSld>
  <p:clrMapOvr>
    <a:masterClrMapping/>
  </p:clrMapOvr>
  <mc:AlternateContent xmlns:mc="http://schemas.openxmlformats.org/markup-compatibility/2006" xmlns:p14="http://schemas.microsoft.com/office/powerpoint/2010/main">
    <mc:Choice Requires="p14">
      <p:transition spd="slow" p14:dur="1600" advClick="0" advTm="14000">
        <p14:prism isInverted="1"/>
      </p:transition>
    </mc:Choice>
    <mc:Fallback xmlns="">
      <p:transition spd="slow" advClick="0" advTm="14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372350" y="0"/>
            <a:ext cx="4819650" cy="3614738"/>
          </a:xfrm>
        </p:spPr>
      </p:pic>
      <p:sp>
        <p:nvSpPr>
          <p:cNvPr id="8" name="ZoneTexte 7"/>
          <p:cNvSpPr txBox="1"/>
          <p:nvPr/>
        </p:nvSpPr>
        <p:spPr>
          <a:xfrm>
            <a:off x="414338" y="5561978"/>
            <a:ext cx="11587163" cy="769441"/>
          </a:xfrm>
          <a:prstGeom prst="rect">
            <a:avLst/>
          </a:prstGeom>
          <a:noFill/>
        </p:spPr>
        <p:txBody>
          <a:bodyPr wrap="square" rtlCol="0">
            <a:spAutoFit/>
          </a:bodyPr>
          <a:lstStyle/>
          <a:p>
            <a:r>
              <a:rPr lang="fr-FR" sz="4400" b="1" dirty="0" smtClean="0">
                <a:solidFill>
                  <a:schemeClr val="bg2">
                    <a:lumMod val="60000"/>
                    <a:lumOff val="40000"/>
                  </a:schemeClr>
                </a:solidFill>
                <a:effectLst>
                  <a:outerShdw blurRad="38100" dist="38100" dir="2700000" algn="tl">
                    <a:srgbClr val="000000">
                      <a:alpha val="43137"/>
                    </a:srgbClr>
                  </a:outerShdw>
                </a:effectLst>
              </a:rPr>
              <a:t>Maquette de la charpente datant de 1395</a:t>
            </a:r>
          </a:p>
        </p:txBody>
      </p:sp>
    </p:spTree>
    <p:extLst>
      <p:ext uri="{BB962C8B-B14F-4D97-AF65-F5344CB8AC3E}">
        <p14:creationId xmlns:p14="http://schemas.microsoft.com/office/powerpoint/2010/main" val="2490398386"/>
      </p:ext>
    </p:extLst>
  </p:cSld>
  <p:clrMapOvr>
    <a:masterClrMapping/>
  </p:clrMapOvr>
  <mc:AlternateContent xmlns:mc="http://schemas.openxmlformats.org/markup-compatibility/2006" xmlns:p14="http://schemas.microsoft.com/office/powerpoint/2010/main">
    <mc:Choice Requires="p14">
      <p:transition spd="slow" p14:dur="1400" advClick="0" advTm="14000">
        <p14:ripple/>
      </p:transition>
    </mc:Choice>
    <mc:Fallback xmlns="">
      <p:transition spd="slow"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16" presetClass="entr" presetSubtype="2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ZoneTexte 6"/>
          <p:cNvSpPr txBox="1"/>
          <p:nvPr/>
        </p:nvSpPr>
        <p:spPr>
          <a:xfrm>
            <a:off x="302418" y="332753"/>
            <a:ext cx="11587163" cy="830997"/>
          </a:xfrm>
          <a:prstGeom prst="rect">
            <a:avLst/>
          </a:prstGeom>
          <a:noFill/>
        </p:spPr>
        <p:txBody>
          <a:bodyPr wrap="square" rtlCol="0">
            <a:spAutoFit/>
          </a:bodyPr>
          <a:lstStyle/>
          <a:p>
            <a:r>
              <a:rPr lang="fr-FR" sz="4800" b="1" dirty="0" smtClean="0">
                <a:solidFill>
                  <a:schemeClr val="bg2">
                    <a:lumMod val="60000"/>
                    <a:lumOff val="40000"/>
                  </a:schemeClr>
                </a:solidFill>
                <a:effectLst>
                  <a:outerShdw blurRad="38100" dist="38100" dir="2700000" algn="tl">
                    <a:srgbClr val="000000">
                      <a:alpha val="43137"/>
                    </a:srgbClr>
                  </a:outerShdw>
                </a:effectLst>
                <a:latin typeface="Monotype Corsiva" panose="03010101010201010101" pitchFamily="66" charset="0"/>
              </a:rPr>
              <a:t>La chambre de la duchesse est divisée en trois parties:</a:t>
            </a:r>
          </a:p>
        </p:txBody>
      </p:sp>
    </p:spTree>
    <p:extLst>
      <p:ext uri="{BB962C8B-B14F-4D97-AF65-F5344CB8AC3E}">
        <p14:creationId xmlns:p14="http://schemas.microsoft.com/office/powerpoint/2010/main" val="333306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4000">
        <p15:prstTrans prst="airplane"/>
      </p:transition>
    </mc:Choice>
    <mc:Fallback xmlns="">
      <p:transition spd="slow"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34048" y="0"/>
            <a:ext cx="6457951" cy="6877052"/>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4047" y="3881438"/>
            <a:ext cx="3981449" cy="2986087"/>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3579"/>
            <a:ext cx="5734049" cy="3925491"/>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14650"/>
            <a:ext cx="5734049" cy="3943349"/>
          </a:xfrm>
          <a:prstGeom prst="rect">
            <a:avLst/>
          </a:prstGeom>
        </p:spPr>
      </p:pic>
      <p:sp>
        <p:nvSpPr>
          <p:cNvPr id="8" name="ZoneTexte 7"/>
          <p:cNvSpPr txBox="1"/>
          <p:nvPr/>
        </p:nvSpPr>
        <p:spPr>
          <a:xfrm>
            <a:off x="604837" y="2715042"/>
            <a:ext cx="11587163" cy="1600438"/>
          </a:xfrm>
          <a:prstGeom prst="rect">
            <a:avLst/>
          </a:prstGeom>
          <a:noFill/>
        </p:spPr>
        <p:txBody>
          <a:bodyPr wrap="square" rtlCol="0">
            <a:spAutoFit/>
          </a:bodyPr>
          <a:lstStyle/>
          <a:p>
            <a:r>
              <a:rPr lang="fr-FR" sz="5400" b="1" dirty="0">
                <a:solidFill>
                  <a:schemeClr val="tx2">
                    <a:lumMod val="60000"/>
                    <a:lumOff val="40000"/>
                  </a:schemeClr>
                </a:solidFill>
                <a:effectLst>
                  <a:outerShdw blurRad="38100" dist="38100" dir="2700000" algn="tl">
                    <a:srgbClr val="000000">
                      <a:alpha val="43137"/>
                    </a:srgbClr>
                  </a:outerShdw>
                </a:effectLst>
                <a:latin typeface="Monotype Corsiva" panose="03010101010201010101" pitchFamily="66" charset="0"/>
              </a:rPr>
              <a:t>1/ Un cabinet de toilette avec une coiffeuse</a:t>
            </a:r>
          </a:p>
          <a:p>
            <a:endParaRPr lang="fr-FR" sz="4400" b="1" dirty="0" smtClean="0">
              <a:solidFill>
                <a:schemeClr val="tx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69235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20000">
        <p15:prstTrans prst="curtains"/>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vertical)">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184924" y="2300286"/>
            <a:ext cx="10616551" cy="3416320"/>
          </a:xfrm>
          <a:prstGeom prst="rect">
            <a:avLst/>
          </a:prstGeom>
          <a:noFill/>
        </p:spPr>
        <p:txBody>
          <a:bodyPr wrap="square" lIns="91440" tIns="45720" rIns="91440" bIns="45720">
            <a:spAutoFit/>
          </a:bodyPr>
          <a:lstStyle/>
          <a:p>
            <a:pPr algn="ctr"/>
            <a:r>
              <a:rPr lang="fr-FR" sz="7200" b="1" cap="none" spc="0" dirty="0" smtClean="0">
                <a:ln w="0">
                  <a:solidFill>
                    <a:srgbClr val="0070C0"/>
                  </a:solidFill>
                </a:ln>
                <a:solidFill>
                  <a:schemeClr val="tx2">
                    <a:lumMod val="50000"/>
                  </a:schemeClr>
                </a:solidFill>
                <a:effectLst>
                  <a:outerShdw blurRad="38100" dist="38100" dir="2700000" algn="tl">
                    <a:srgbClr val="000000">
                      <a:alpha val="43137"/>
                    </a:srgbClr>
                  </a:outerShdw>
                  <a:reflection blurRad="6350" stA="53000" endA="300" endPos="35500" dir="5400000" sy="-90000" algn="bl" rotWithShape="0"/>
                </a:effectLst>
              </a:rPr>
              <a:t>Prêts pour une visite guidée?</a:t>
            </a:r>
          </a:p>
          <a:p>
            <a:pPr algn="ctr"/>
            <a:r>
              <a:rPr lang="fr-FR" sz="7200" b="1" dirty="0" smtClean="0">
                <a:ln w="0">
                  <a:solidFill>
                    <a:srgbClr val="0070C0"/>
                  </a:solidFill>
                </a:ln>
                <a:solidFill>
                  <a:schemeClr val="tx2">
                    <a:lumMod val="50000"/>
                  </a:schemeClr>
                </a:solidFill>
                <a:effectLst>
                  <a:outerShdw blurRad="38100" dist="38100" dir="2700000" algn="tl">
                    <a:srgbClr val="000000">
                      <a:alpha val="43137"/>
                    </a:srgbClr>
                  </a:outerShdw>
                  <a:reflection blurRad="6350" stA="53000" endA="300" endPos="35500" dir="5400000" sy="-90000" algn="bl" rotWithShape="0"/>
                </a:effectLst>
              </a:rPr>
              <a:t>C’est parti!</a:t>
            </a:r>
            <a:endParaRPr lang="fr-FR" sz="7200" b="1" cap="none" spc="0" dirty="0">
              <a:ln w="0">
                <a:solidFill>
                  <a:srgbClr val="0070C0"/>
                </a:solidFill>
              </a:ln>
              <a:solidFill>
                <a:schemeClr val="tx2">
                  <a:lumMod val="50000"/>
                </a:schemeClr>
              </a:solidFill>
              <a:effectLst>
                <a:outerShdw blurRad="38100" dist="38100" dir="2700000" algn="tl">
                  <a:srgbClr val="000000">
                    <a:alpha val="43137"/>
                  </a:srgbClr>
                </a:outerShdw>
                <a:reflection blurRad="6350" stA="53000" endA="300" endPos="35500" dir="5400000" sy="-90000" algn="bl" rotWithShape="0"/>
              </a:effectLst>
            </a:endParaRPr>
          </a:p>
        </p:txBody>
      </p:sp>
    </p:spTree>
    <p:extLst>
      <p:ext uri="{BB962C8B-B14F-4D97-AF65-F5344CB8AC3E}">
        <p14:creationId xmlns:p14="http://schemas.microsoft.com/office/powerpoint/2010/main" val="1823489784"/>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249"/>
                                          </p:stCondLst>
                                        </p:cTn>
                                        <p:tgtEl>
                                          <p:spTgt spid="4"/>
                                        </p:tgtEl>
                                        <p:attrNameLst>
                                          <p:attrName>style.visibility</p:attrName>
                                        </p:attrNameLst>
                                      </p:cBhvr>
                                      <p:to>
                                        <p:strVal val="visible"/>
                                      </p:to>
                                    </p:set>
                                  </p:childTnLst>
                                </p:cTn>
                              </p:par>
                            </p:childTnLst>
                          </p:cTn>
                        </p:par>
                        <p:par>
                          <p:cTn id="7" fill="hold">
                            <p:stCondLst>
                              <p:cond delay="250"/>
                            </p:stCondLst>
                            <p:childTnLst>
                              <p:par>
                                <p:cTn id="8" presetID="42"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750"/>
                                        <p:tgtEl>
                                          <p:spTgt spid="5"/>
                                        </p:tgtEl>
                                      </p:cBhvr>
                                    </p:animEffect>
                                    <p:anim calcmode="lin" valueType="num">
                                      <p:cBhvr>
                                        <p:cTn id="11" dur="1750" fill="hold"/>
                                        <p:tgtEl>
                                          <p:spTgt spid="5"/>
                                        </p:tgtEl>
                                        <p:attrNameLst>
                                          <p:attrName>ppt_x</p:attrName>
                                        </p:attrNameLst>
                                      </p:cBhvr>
                                      <p:tavLst>
                                        <p:tav tm="0">
                                          <p:val>
                                            <p:strVal val="#ppt_x"/>
                                          </p:val>
                                        </p:tav>
                                        <p:tav tm="100000">
                                          <p:val>
                                            <p:strVal val="#ppt_x"/>
                                          </p:val>
                                        </p:tav>
                                      </p:tavLst>
                                    </p:anim>
                                    <p:anim calcmode="lin" valueType="num">
                                      <p:cBhvr>
                                        <p:cTn id="12" dur="1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34048" y="0"/>
            <a:ext cx="6457951" cy="6877052"/>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4047" y="3881438"/>
            <a:ext cx="3981449" cy="2986087"/>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3579"/>
            <a:ext cx="5734049" cy="3925491"/>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14650"/>
            <a:ext cx="5734049" cy="3943349"/>
          </a:xfrm>
          <a:prstGeom prst="rect">
            <a:avLst/>
          </a:prstGeom>
        </p:spPr>
      </p:pic>
      <p:sp>
        <p:nvSpPr>
          <p:cNvPr id="8" name="ZoneTexte 7"/>
          <p:cNvSpPr txBox="1"/>
          <p:nvPr/>
        </p:nvSpPr>
        <p:spPr>
          <a:xfrm>
            <a:off x="302418" y="1408449"/>
            <a:ext cx="11587163" cy="4247317"/>
          </a:xfrm>
          <a:prstGeom prst="rect">
            <a:avLst/>
          </a:prstGeom>
          <a:noFill/>
        </p:spPr>
        <p:txBody>
          <a:bodyPr wrap="square" rtlCol="0">
            <a:spAutoFit/>
          </a:bodyPr>
          <a:lstStyle/>
          <a:p>
            <a:r>
              <a:rPr lang="fr-FR" sz="5400" b="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2/ Une chambre avec un lit, un secrétaire fermant à clé pour le courrier, une salle et une table de jeu avec des angles en forme d’oreilles pour poser les verres et les chandeliers tout en jouant aux cartes.</a:t>
            </a:r>
          </a:p>
        </p:txBody>
      </p:sp>
    </p:spTree>
    <p:extLst>
      <p:ext uri="{BB962C8B-B14F-4D97-AF65-F5344CB8AC3E}">
        <p14:creationId xmlns:p14="http://schemas.microsoft.com/office/powerpoint/2010/main" val="1495746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50000">
        <p15:prstTrans prst="curtains"/>
      </p:transition>
    </mc:Choice>
    <mc:Fallback xmlns="">
      <p:transition spd="slow" advClick="0" advTm="5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vertical)">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5" name="ZoneTexte 4"/>
          <p:cNvSpPr txBox="1"/>
          <p:nvPr/>
        </p:nvSpPr>
        <p:spPr>
          <a:xfrm>
            <a:off x="302418" y="1408449"/>
            <a:ext cx="11587163" cy="4247317"/>
          </a:xfrm>
          <a:prstGeom prst="rect">
            <a:avLst/>
          </a:prstGeom>
          <a:noFill/>
        </p:spPr>
        <p:txBody>
          <a:bodyPr wrap="square" rtlCol="0">
            <a:spAutoFit/>
          </a:bodyPr>
          <a:lstStyle/>
          <a:p>
            <a:r>
              <a:rPr lang="fr-FR" sz="5400" b="1" dirty="0" smtClean="0">
                <a:solidFill>
                  <a:schemeClr val="accent3">
                    <a:lumMod val="60000"/>
                    <a:lumOff val="40000"/>
                  </a:schemeClr>
                </a:solidFill>
                <a:effectLst>
                  <a:outerShdw blurRad="38100" dist="38100" dir="2700000" algn="tl">
                    <a:srgbClr val="000000">
                      <a:alpha val="43137"/>
                    </a:srgbClr>
                  </a:outerShdw>
                </a:effectLst>
                <a:latin typeface="Monotype Corsiva" panose="03010101010201010101" pitchFamily="66" charset="0"/>
              </a:rPr>
              <a:t>3/ Une salle d’attente pour les visiteurs ou antichambre.</a:t>
            </a:r>
          </a:p>
          <a:p>
            <a:r>
              <a:rPr lang="fr-FR" sz="5400" b="1" dirty="0" smtClean="0">
                <a:solidFill>
                  <a:schemeClr val="accent3">
                    <a:lumMod val="60000"/>
                    <a:lumOff val="40000"/>
                  </a:schemeClr>
                </a:solidFill>
                <a:effectLst>
                  <a:outerShdw blurRad="38100" dist="38100" dir="2700000" algn="tl">
                    <a:srgbClr val="000000">
                      <a:alpha val="43137"/>
                    </a:srgbClr>
                  </a:outerShdw>
                </a:effectLst>
                <a:latin typeface="Monotype Corsiva" panose="03010101010201010101" pitchFamily="66" charset="0"/>
              </a:rPr>
              <a:t>L’antichambre avec ses nombreux sièges est l’endroit où l’on patiente avant d’être reçu dans la chambre de la châtelaine.</a:t>
            </a:r>
          </a:p>
        </p:txBody>
      </p:sp>
    </p:spTree>
    <p:extLst>
      <p:ext uri="{BB962C8B-B14F-4D97-AF65-F5344CB8AC3E}">
        <p14:creationId xmlns:p14="http://schemas.microsoft.com/office/powerpoint/2010/main" val="42044249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2000">
        <p15:prstTrans prst="fallOver"/>
      </p:transition>
    </mc:Choice>
    <mc:Fallback>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750"/>
                                        <p:tgtEl>
                                          <p:spTgt spid="5"/>
                                        </p:tgtEl>
                                      </p:cBhvr>
                                    </p:animEffect>
                                  </p:childTnLst>
                                </p:cTn>
                              </p:par>
                            </p:childTnLst>
                          </p:cTn>
                        </p:par>
                        <p:par>
                          <p:cTn id="8" fill="hold">
                            <p:stCondLst>
                              <p:cond delay="3250"/>
                            </p:stCondLst>
                            <p:childTnLst>
                              <p:par>
                                <p:cTn id="9" presetID="45" presetClass="exit" presetSubtype="0" fill="hold" grpId="1" nodeType="afterEffect">
                                  <p:stCondLst>
                                    <p:cond delay="19250"/>
                                  </p:stCondLst>
                                  <p:childTnLst>
                                    <p:animEffect transition="out" filter="fade">
                                      <p:cBhvr>
                                        <p:cTn id="10" dur="2000"/>
                                        <p:tgtEl>
                                          <p:spTgt spid="5"/>
                                        </p:tgtEl>
                                      </p:cBhvr>
                                    </p:animEffect>
                                    <p:anim calcmode="lin" valueType="num">
                                      <p:cBhvr>
                                        <p:cTn id="11"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5"/>
                                        </p:tgtEl>
                                        <p:attrNameLst>
                                          <p:attrName>ppt_h</p:attrName>
                                        </p:attrNameLst>
                                      </p:cBhvr>
                                      <p:tavLst>
                                        <p:tav tm="0">
                                          <p:val>
                                            <p:strVal val="ppt_h"/>
                                          </p:val>
                                        </p:tav>
                                        <p:tav tm="100000">
                                          <p:val>
                                            <p:strVal val="ppt_h"/>
                                          </p:val>
                                        </p:tav>
                                      </p:tavLst>
                                    </p:anim>
                                    <p:set>
                                      <p:cBhvr>
                                        <p:cTn id="13"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286000"/>
            <a:ext cx="3428999" cy="4572000"/>
          </a:xfrm>
        </p:spPr>
      </p:pic>
      <p:sp>
        <p:nvSpPr>
          <p:cNvPr id="6" name="ZoneTexte 5"/>
          <p:cNvSpPr txBox="1"/>
          <p:nvPr/>
        </p:nvSpPr>
        <p:spPr>
          <a:xfrm>
            <a:off x="788194" y="1690062"/>
            <a:ext cx="11587163" cy="4247317"/>
          </a:xfrm>
          <a:prstGeom prst="rect">
            <a:avLst/>
          </a:prstGeom>
          <a:noFill/>
        </p:spPr>
        <p:txBody>
          <a:bodyPr wrap="square" rtlCol="0">
            <a:spAutoFit/>
          </a:bodyPr>
          <a:lstStyle/>
          <a:p>
            <a:r>
              <a:rPr lang="fr-FR" sz="5400" b="1" dirty="0" smtClean="0">
                <a:solidFill>
                  <a:schemeClr val="accent5">
                    <a:lumMod val="75000"/>
                  </a:schemeClr>
                </a:solidFill>
                <a:effectLst>
                  <a:outerShdw blurRad="38100" dist="38100" dir="2700000" algn="tl">
                    <a:srgbClr val="000000">
                      <a:alpha val="43137"/>
                    </a:srgbClr>
                  </a:outerShdw>
                </a:effectLst>
                <a:latin typeface="Monotype Corsiva" panose="03010101010201010101" pitchFamily="66" charset="0"/>
              </a:rPr>
              <a:t>La chambre de la tour carrée.</a:t>
            </a:r>
          </a:p>
          <a:p>
            <a:r>
              <a:rPr lang="fr-FR" sz="5400" b="1" dirty="0" smtClean="0">
                <a:solidFill>
                  <a:schemeClr val="accent5">
                    <a:lumMod val="75000"/>
                  </a:schemeClr>
                </a:solidFill>
                <a:effectLst>
                  <a:outerShdw blurRad="38100" dist="38100" dir="2700000" algn="tl">
                    <a:srgbClr val="000000">
                      <a:alpha val="43137"/>
                    </a:srgbClr>
                  </a:outerShdw>
                </a:effectLst>
                <a:latin typeface="Monotype Corsiva" panose="03010101010201010101" pitchFamily="66" charset="0"/>
              </a:rPr>
              <a:t>Cette pièce, située au dessus de l’entrée du château et donnant sur l’axe central du parc, était au XVIIIème siècle la chambre du duc de Sully.</a:t>
            </a:r>
          </a:p>
        </p:txBody>
      </p:sp>
    </p:spTree>
    <p:extLst>
      <p:ext uri="{BB962C8B-B14F-4D97-AF65-F5344CB8AC3E}">
        <p14:creationId xmlns:p14="http://schemas.microsoft.com/office/powerpoint/2010/main" val="25825029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2000">
        <p15:prstTrans prst="drape"/>
      </p:transition>
    </mc:Choice>
    <mc:Fallback>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27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500"/>
                                        <p:tgtEl>
                                          <p:spTgt spid="6"/>
                                        </p:tgtEl>
                                      </p:cBhvr>
                                    </p:animEffect>
                                  </p:childTnLst>
                                </p:cTn>
                              </p:par>
                            </p:childTnLst>
                          </p:cTn>
                        </p:par>
                        <p:par>
                          <p:cTn id="12" fill="hold">
                            <p:stCondLst>
                              <p:cond delay="4250"/>
                            </p:stCondLst>
                            <p:childTnLst>
                              <p:par>
                                <p:cTn id="13" presetID="16" presetClass="exit" presetSubtype="21" fill="hold" grpId="1" nodeType="afterEffect">
                                  <p:stCondLst>
                                    <p:cond delay="20000"/>
                                  </p:stCondLst>
                                  <p:childTnLst>
                                    <p:animEffect transition="out" filter="barn(inVertical)">
                                      <p:cBhvr>
                                        <p:cTn id="14" dur="1000"/>
                                        <p:tgtEl>
                                          <p:spTgt spid="6"/>
                                        </p:tgtEl>
                                      </p:cBhvr>
                                    </p:animEffect>
                                    <p:set>
                                      <p:cBhvr>
                                        <p:cTn id="15"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
            <a:ext cx="7048499" cy="6858000"/>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6" name="ZoneTexte 5"/>
          <p:cNvSpPr txBox="1"/>
          <p:nvPr/>
        </p:nvSpPr>
        <p:spPr>
          <a:xfrm>
            <a:off x="604837" y="1432887"/>
            <a:ext cx="11587163" cy="3416320"/>
          </a:xfrm>
          <a:prstGeom prst="rect">
            <a:avLst/>
          </a:prstGeom>
          <a:noFill/>
        </p:spPr>
        <p:txBody>
          <a:bodyPr wrap="square" rtlCol="0">
            <a:spAutoFit/>
          </a:bodyPr>
          <a:lstStyle/>
          <a:p>
            <a:r>
              <a:rPr lang="fr-FR" sz="5400" b="1" dirty="0" smtClean="0">
                <a:solidFill>
                  <a:schemeClr val="tx2">
                    <a:lumMod val="40000"/>
                    <a:lumOff val="60000"/>
                  </a:schemeClr>
                </a:solidFill>
                <a:effectLst>
                  <a:outerShdw blurRad="38100" dist="38100" dir="2700000" algn="tl">
                    <a:srgbClr val="000000">
                      <a:alpha val="43137"/>
                    </a:srgbClr>
                  </a:outerShdw>
                </a:effectLst>
                <a:latin typeface="Monotype Corsiva" panose="03010101010201010101" pitchFamily="66" charset="0"/>
              </a:rPr>
              <a:t>Le grand salon</a:t>
            </a:r>
          </a:p>
          <a:p>
            <a:r>
              <a:rPr lang="fr-FR" sz="5400" b="1" dirty="0" smtClean="0">
                <a:solidFill>
                  <a:schemeClr val="tx2">
                    <a:lumMod val="40000"/>
                    <a:lumOff val="60000"/>
                  </a:schemeClr>
                </a:solidFill>
                <a:effectLst>
                  <a:outerShdw blurRad="38100" dist="38100" dir="2700000" algn="tl">
                    <a:srgbClr val="000000">
                      <a:alpha val="43137"/>
                    </a:srgbClr>
                  </a:outerShdw>
                </a:effectLst>
                <a:latin typeface="Monotype Corsiva" panose="03010101010201010101" pitchFamily="66" charset="0"/>
              </a:rPr>
              <a:t>C’est dans cet espace, organisé au XVIIème siècle en trois petites salles, que se trouvait la chambre de Maximilien de Béthune.</a:t>
            </a:r>
          </a:p>
        </p:txBody>
      </p:sp>
    </p:spTree>
    <p:extLst>
      <p:ext uri="{BB962C8B-B14F-4D97-AF65-F5344CB8AC3E}">
        <p14:creationId xmlns:p14="http://schemas.microsoft.com/office/powerpoint/2010/main" val="468510218"/>
      </p:ext>
    </p:extLst>
  </p:cSld>
  <p:clrMapOvr>
    <a:masterClrMapping/>
  </p:clrMapOvr>
  <p:transition spd="slow" advClick="0" advTm="16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21432"/>
            <a:ext cx="12192001" cy="6879432"/>
          </a:xfrm>
        </p:spPr>
      </p:pic>
      <p:sp>
        <p:nvSpPr>
          <p:cNvPr id="6" name="ZoneTexte 5"/>
          <p:cNvSpPr txBox="1"/>
          <p:nvPr/>
        </p:nvSpPr>
        <p:spPr>
          <a:xfrm>
            <a:off x="404812" y="951250"/>
            <a:ext cx="11587163" cy="4247317"/>
          </a:xfrm>
          <a:prstGeom prst="rect">
            <a:avLst/>
          </a:prstGeom>
          <a:noFill/>
        </p:spPr>
        <p:txBody>
          <a:bodyPr wrap="square" rtlCol="0">
            <a:spAutoFit/>
          </a:bodyPr>
          <a:lstStyle/>
          <a:p>
            <a:r>
              <a:rPr lang="fr-FR" sz="5400" b="1" dirty="0" smtClean="0">
                <a:solidFill>
                  <a:schemeClr val="accent5">
                    <a:lumMod val="60000"/>
                    <a:lumOff val="40000"/>
                  </a:schemeClr>
                </a:solidFill>
                <a:effectLst>
                  <a:outerShdw blurRad="38100" dist="38100" dir="2700000" algn="tl">
                    <a:srgbClr val="000000">
                      <a:alpha val="43137"/>
                    </a:srgbClr>
                  </a:outerShdw>
                </a:effectLst>
                <a:latin typeface="Monotype Corsiva" panose="03010101010201010101" pitchFamily="66" charset="0"/>
              </a:rPr>
              <a:t>Le petit salon</a:t>
            </a:r>
          </a:p>
          <a:p>
            <a:r>
              <a:rPr lang="fr-FR" sz="5400" b="1" dirty="0" smtClean="0">
                <a:solidFill>
                  <a:schemeClr val="accent5">
                    <a:lumMod val="60000"/>
                    <a:lumOff val="40000"/>
                  </a:schemeClr>
                </a:solidFill>
                <a:effectLst>
                  <a:outerShdw blurRad="38100" dist="38100" dir="2700000" algn="tl">
                    <a:srgbClr val="000000">
                      <a:alpha val="43137"/>
                    </a:srgbClr>
                  </a:outerShdw>
                </a:effectLst>
                <a:latin typeface="Monotype Corsiva" panose="03010101010201010101" pitchFamily="66" charset="0"/>
              </a:rPr>
              <a:t>Cette pièce, autrefois une chambre, fut transformée au début du XXème siècle en petit salon. Les éléments de décoration évoquent Henri IV et son épouse Marie de Médicis.</a:t>
            </a:r>
          </a:p>
        </p:txBody>
      </p:sp>
    </p:spTree>
    <p:extLst>
      <p:ext uri="{BB962C8B-B14F-4D97-AF65-F5344CB8AC3E}">
        <p14:creationId xmlns:p14="http://schemas.microsoft.com/office/powerpoint/2010/main" val="2300799607"/>
      </p:ext>
    </p:extLst>
  </p:cSld>
  <p:clrMapOvr>
    <a:masterClrMapping/>
  </p:clrMapOvr>
  <mc:AlternateContent xmlns:mc="http://schemas.openxmlformats.org/markup-compatibility/2006">
    <mc:Choice xmlns:p14="http://schemas.microsoft.com/office/powerpoint/2010/main" Requires="p14">
      <p:transition spd="slow" p14:dur="1200" advClick="0" advTm="25000">
        <p14:prism/>
      </p:transition>
    </mc:Choice>
    <mc:Fallback>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750" fill="hold"/>
                                        <p:tgtEl>
                                          <p:spTgt spid="6"/>
                                        </p:tgtEl>
                                        <p:attrNameLst>
                                          <p:attrName>ppt_x</p:attrName>
                                        </p:attrNameLst>
                                      </p:cBhvr>
                                      <p:tavLst>
                                        <p:tav tm="0">
                                          <p:val>
                                            <p:strVal val="0-#ppt_w/2"/>
                                          </p:val>
                                        </p:tav>
                                        <p:tav tm="100000">
                                          <p:val>
                                            <p:strVal val="#ppt_x"/>
                                          </p:val>
                                        </p:tav>
                                      </p:tavLst>
                                    </p:anim>
                                    <p:anim calcmode="lin" valueType="num">
                                      <p:cBhvr additive="base">
                                        <p:cTn id="8" dur="2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9052"/>
            <a:ext cx="6200775" cy="6877052"/>
          </a:xfrm>
          <a:scene3d>
            <a:camera prst="orthographicFront">
              <a:rot lat="0" lon="0" rev="0"/>
            </a:camera>
            <a:lightRig rig="threePt" dir="t"/>
          </a:scene3d>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00775" y="0"/>
            <a:ext cx="6472238" cy="6858000"/>
          </a:xfrm>
          <a:prstGeom prst="rect">
            <a:avLst/>
          </a:prstGeom>
        </p:spPr>
      </p:pic>
      <p:sp>
        <p:nvSpPr>
          <p:cNvPr id="7" name="ZoneTexte 6"/>
          <p:cNvSpPr txBox="1"/>
          <p:nvPr/>
        </p:nvSpPr>
        <p:spPr>
          <a:xfrm>
            <a:off x="407193" y="3639370"/>
            <a:ext cx="11587163" cy="1754326"/>
          </a:xfrm>
          <a:prstGeom prst="rect">
            <a:avLst/>
          </a:prstGeom>
          <a:noFill/>
        </p:spPr>
        <p:txBody>
          <a:bodyPr wrap="square" rtlCol="0">
            <a:spAutoFit/>
          </a:bodyPr>
          <a:lstStyle/>
          <a:p>
            <a:r>
              <a:rPr lang="fr-FR" sz="5400" b="1" dirty="0" smtClean="0">
                <a:solidFill>
                  <a:schemeClr val="accent5">
                    <a:lumMod val="60000"/>
                    <a:lumOff val="40000"/>
                  </a:schemeClr>
                </a:solidFill>
                <a:effectLst>
                  <a:outerShdw blurRad="38100" dist="38100" dir="2700000" algn="tl">
                    <a:srgbClr val="000000">
                      <a:alpha val="43137"/>
                    </a:srgbClr>
                  </a:outerShdw>
                </a:effectLst>
                <a:latin typeface="Monotype Corsiva" panose="03010101010201010101" pitchFamily="66" charset="0"/>
              </a:rPr>
              <a:t>Le vestibule dessert la salle à manger et ce qui étaient au XIXème siècle l’office et la cuisine. </a:t>
            </a:r>
          </a:p>
        </p:txBody>
      </p:sp>
    </p:spTree>
    <p:extLst>
      <p:ext uri="{BB962C8B-B14F-4D97-AF65-F5344CB8AC3E}">
        <p14:creationId xmlns:p14="http://schemas.microsoft.com/office/powerpoint/2010/main" val="3276967179"/>
      </p:ext>
    </p:extLst>
  </p:cSld>
  <p:clrMapOvr>
    <a:masterClrMapping/>
  </p:clrMapOvr>
  <p:transition spd="slow" advClick="0" advTm="12000">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250" fill="hold"/>
                                        <p:tgtEl>
                                          <p:spTgt spid="7"/>
                                        </p:tgtEl>
                                        <p:attrNameLst>
                                          <p:attrName>ppt_w</p:attrName>
                                        </p:attrNameLst>
                                      </p:cBhvr>
                                      <p:tavLst>
                                        <p:tav tm="0">
                                          <p:val>
                                            <p:fltVal val="0"/>
                                          </p:val>
                                        </p:tav>
                                        <p:tav tm="100000">
                                          <p:val>
                                            <p:strVal val="#ppt_w"/>
                                          </p:val>
                                        </p:tav>
                                      </p:tavLst>
                                    </p:anim>
                                    <p:anim calcmode="lin" valueType="num">
                                      <p:cBhvr>
                                        <p:cTn id="8" dur="1250" fill="hold"/>
                                        <p:tgtEl>
                                          <p:spTgt spid="7"/>
                                        </p:tgtEl>
                                        <p:attrNameLst>
                                          <p:attrName>ppt_h</p:attrName>
                                        </p:attrNameLst>
                                      </p:cBhvr>
                                      <p:tavLst>
                                        <p:tav tm="0">
                                          <p:val>
                                            <p:fltVal val="0"/>
                                          </p:val>
                                        </p:tav>
                                        <p:tav tm="100000">
                                          <p:val>
                                            <p:strVal val="#ppt_h"/>
                                          </p:val>
                                        </p:tav>
                                      </p:tavLst>
                                    </p:anim>
                                    <p:anim calcmode="lin" valueType="num">
                                      <p:cBhvr>
                                        <p:cTn id="9" dur="1250" fill="hold"/>
                                        <p:tgtEl>
                                          <p:spTgt spid="7"/>
                                        </p:tgtEl>
                                        <p:attrNameLst>
                                          <p:attrName>style.rotation</p:attrName>
                                        </p:attrNameLst>
                                      </p:cBhvr>
                                      <p:tavLst>
                                        <p:tav tm="0">
                                          <p:val>
                                            <p:fltVal val="90"/>
                                          </p:val>
                                        </p:tav>
                                        <p:tav tm="100000">
                                          <p:val>
                                            <p:fltVal val="0"/>
                                          </p:val>
                                        </p:tav>
                                      </p:tavLst>
                                    </p:anim>
                                    <p:animEffect transition="in" filter="fade">
                                      <p:cBhvr>
                                        <p:cTn id="10"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1" y="0"/>
            <a:ext cx="3048000" cy="3614738"/>
          </a:xfr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0" y="3583547"/>
            <a:ext cx="3048000" cy="3274453"/>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0990" y="3248695"/>
            <a:ext cx="4812406" cy="3609305"/>
          </a:xfrm>
          <a:prstGeom prst="rect">
            <a:avLst/>
          </a:prstGeom>
        </p:spPr>
      </p:pic>
      <p:sp>
        <p:nvSpPr>
          <p:cNvPr id="4" name="ZoneTexte 3"/>
          <p:cNvSpPr txBox="1"/>
          <p:nvPr/>
        </p:nvSpPr>
        <p:spPr>
          <a:xfrm>
            <a:off x="404251" y="0"/>
            <a:ext cx="11587163" cy="7571303"/>
          </a:xfrm>
          <a:prstGeom prst="rect">
            <a:avLst/>
          </a:prstGeom>
          <a:noFill/>
        </p:spPr>
        <p:txBody>
          <a:bodyPr wrap="square" rtlCol="0">
            <a:spAutoFit/>
          </a:bodyPr>
          <a:lstStyle/>
          <a:p>
            <a:r>
              <a:rPr lang="fr-FR" sz="5400" b="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La salle à manger</a:t>
            </a:r>
          </a:p>
          <a:p>
            <a:r>
              <a:rPr lang="fr-FR" sz="5400" b="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Elle date du XIXème siècle. Elle comprend un plafond peint et une cheminée décorés de symboles relatifs au duc de Sully. C’est ici, dans ce qui était alors son cabinet de travail, que celui-ci a pu rédiger ses mémoires, les </a:t>
            </a:r>
            <a:r>
              <a:rPr lang="fr-FR" sz="5400" b="1" i="1" dirty="0" err="1"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OEconomies</a:t>
            </a:r>
            <a:r>
              <a:rPr lang="fr-FR" sz="5400" b="1" i="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 royales</a:t>
            </a:r>
            <a:r>
              <a:rPr lang="fr-FR" sz="5400" b="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 imprimés clandestinement au château en 1638.</a:t>
            </a:r>
          </a:p>
          <a:p>
            <a:endParaRPr lang="fr-FR" sz="5400" b="1" dirty="0" smtClean="0">
              <a:solidFill>
                <a:schemeClr val="accent5">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105135028"/>
      </p:ext>
    </p:extLst>
  </p:cSld>
  <p:clrMapOvr>
    <a:masterClrMapping/>
  </p:clrMapOvr>
  <mc:AlternateContent xmlns:mc="http://schemas.openxmlformats.org/markup-compatibility/2006">
    <mc:Choice xmlns:p14="http://schemas.microsoft.com/office/powerpoint/2010/main" Requires="p14">
      <p:transition spd="slow" advClick="0" advTm="17000">
        <p14:flash/>
      </p:transition>
    </mc:Choice>
    <mc:Fallback>
      <p:transition spd="slow"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750"/>
                                        <p:tgtEl>
                                          <p:spTgt spid="4"/>
                                        </p:tgtEl>
                                      </p:cBhvr>
                                    </p:animEffect>
                                  </p:childTnLst>
                                </p:cTn>
                              </p:par>
                            </p:childTnLst>
                          </p:cTn>
                        </p:par>
                        <p:par>
                          <p:cTn id="8" fill="hold">
                            <p:stCondLst>
                              <p:cond delay="7750"/>
                            </p:stCondLst>
                            <p:childTnLst>
                              <p:par>
                                <p:cTn id="9" presetID="31" presetClass="exit" presetSubtype="0" fill="hold" grpId="1" nodeType="afterEffect">
                                  <p:stCondLst>
                                    <p:cond delay="32000"/>
                                  </p:stCondLst>
                                  <p:childTnLst>
                                    <p:anim calcmode="lin" valueType="num">
                                      <p:cBhvr>
                                        <p:cTn id="10" dur="1000"/>
                                        <p:tgtEl>
                                          <p:spTgt spid="4"/>
                                        </p:tgtEl>
                                        <p:attrNameLst>
                                          <p:attrName>ppt_w</p:attrName>
                                        </p:attrNameLst>
                                      </p:cBhvr>
                                      <p:tavLst>
                                        <p:tav tm="0">
                                          <p:val>
                                            <p:strVal val="ppt_w"/>
                                          </p:val>
                                        </p:tav>
                                        <p:tav tm="100000">
                                          <p:val>
                                            <p:fltVal val="0"/>
                                          </p:val>
                                        </p:tav>
                                      </p:tavLst>
                                    </p:anim>
                                    <p:anim calcmode="lin" valueType="num">
                                      <p:cBhvr>
                                        <p:cTn id="11" dur="1000"/>
                                        <p:tgtEl>
                                          <p:spTgt spid="4"/>
                                        </p:tgtEl>
                                        <p:attrNameLst>
                                          <p:attrName>ppt_h</p:attrName>
                                        </p:attrNameLst>
                                      </p:cBhvr>
                                      <p:tavLst>
                                        <p:tav tm="0">
                                          <p:val>
                                            <p:strVal val="ppt_h"/>
                                          </p:val>
                                        </p:tav>
                                        <p:tav tm="100000">
                                          <p:val>
                                            <p:fltVal val="0"/>
                                          </p:val>
                                        </p:tav>
                                      </p:tavLst>
                                    </p:anim>
                                    <p:anim calcmode="lin" valueType="num">
                                      <p:cBhvr>
                                        <p:cTn id="12" dur="1000"/>
                                        <p:tgtEl>
                                          <p:spTgt spid="4"/>
                                        </p:tgtEl>
                                        <p:attrNameLst>
                                          <p:attrName>style.rotation</p:attrName>
                                        </p:attrNameLst>
                                      </p:cBhvr>
                                      <p:tavLst>
                                        <p:tav tm="0">
                                          <p:val>
                                            <p:fltVal val="0"/>
                                          </p:val>
                                        </p:tav>
                                        <p:tav tm="100000">
                                          <p:val>
                                            <p:fltVal val="90"/>
                                          </p:val>
                                        </p:tav>
                                      </p:tavLst>
                                    </p:anim>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1" y="0"/>
            <a:ext cx="3048000" cy="3614738"/>
          </a:xfr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0" y="3583547"/>
            <a:ext cx="3048000" cy="3274453"/>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0990" y="3248695"/>
            <a:ext cx="4812406" cy="3609305"/>
          </a:xfrm>
          <a:prstGeom prst="rect">
            <a:avLst/>
          </a:prstGeom>
        </p:spPr>
      </p:pic>
      <p:sp>
        <p:nvSpPr>
          <p:cNvPr id="4" name="ZoneTexte 3"/>
          <p:cNvSpPr txBox="1"/>
          <p:nvPr/>
        </p:nvSpPr>
        <p:spPr>
          <a:xfrm>
            <a:off x="365988" y="1074509"/>
            <a:ext cx="11587163" cy="4708981"/>
          </a:xfrm>
          <a:prstGeom prst="rect">
            <a:avLst/>
          </a:prstGeom>
          <a:noFill/>
        </p:spPr>
        <p:txBody>
          <a:bodyPr wrap="square" rtlCol="0">
            <a:spAutoFit/>
          </a:bodyPr>
          <a:lstStyle/>
          <a:p>
            <a:r>
              <a:rPr lang="fr-FR" sz="6000" b="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La salle à manger comporte un piano et une grande table avec une nappe blanche entourée d’une </a:t>
            </a:r>
            <a:r>
              <a:rPr lang="fr-FR" sz="6000" b="1" dirty="0" err="1"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longère</a:t>
            </a:r>
            <a:r>
              <a:rPr lang="fr-FR" sz="6000" b="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 pour s’essuyer les mains et la bouche car la fourchette n’était pas utilisée.</a:t>
            </a:r>
          </a:p>
        </p:txBody>
      </p:sp>
    </p:spTree>
    <p:extLst>
      <p:ext uri="{BB962C8B-B14F-4D97-AF65-F5344CB8AC3E}">
        <p14:creationId xmlns:p14="http://schemas.microsoft.com/office/powerpoint/2010/main" val="1048160238"/>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6" presetClass="exit" presetSubtype="0" fill="hold" grpId="1" nodeType="afterEffect">
                                  <p:stCondLst>
                                    <p:cond delay="16000"/>
                                  </p:stCondLst>
                                  <p:childTnLst>
                                    <p:animEffect transition="out" filter="wipe(down)">
                                      <p:cBhvr>
                                        <p:cTn id="10" dur="180" accel="50000">
                                          <p:stCondLst>
                                            <p:cond delay="1820"/>
                                          </p:stCondLst>
                                        </p:cTn>
                                        <p:tgtEl>
                                          <p:spTgt spid="4"/>
                                        </p:tgtEl>
                                      </p:cBhvr>
                                    </p:animEffect>
                                    <p:anim calcmode="lin" valueType="num">
                                      <p:cBhvr>
                                        <p:cTn id="11"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12"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13"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8" dur="26">
                                          <p:stCondLst>
                                            <p:cond delay="620"/>
                                          </p:stCondLst>
                                        </p:cTn>
                                        <p:tgtEl>
                                          <p:spTgt spid="4"/>
                                        </p:tgtEl>
                                      </p:cBhvr>
                                      <p:to x="100000" y="60000"/>
                                    </p:animScale>
                                    <p:animScale>
                                      <p:cBhvr>
                                        <p:cTn id="19" dur="166" decel="50000">
                                          <p:stCondLst>
                                            <p:cond delay="64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set>
                                      <p:cBhvr>
                                        <p:cTn id="26"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28979"/>
            <a:ext cx="12192001" cy="6886979"/>
          </a:xfrm>
        </p:spPr>
      </p:pic>
      <p:sp>
        <p:nvSpPr>
          <p:cNvPr id="5" name="ZoneTexte 4"/>
          <p:cNvSpPr txBox="1"/>
          <p:nvPr/>
        </p:nvSpPr>
        <p:spPr>
          <a:xfrm>
            <a:off x="2125014" y="592428"/>
            <a:ext cx="5615187" cy="646331"/>
          </a:xfrm>
          <a:prstGeom prst="rect">
            <a:avLst/>
          </a:prstGeom>
          <a:noFill/>
        </p:spPr>
        <p:txBody>
          <a:bodyPr wrap="square" rtlCol="0">
            <a:spAutoFit/>
          </a:bodyPr>
          <a:lstStyle/>
          <a:p>
            <a:r>
              <a:rPr lang="fr-FR" sz="3600" b="1" dirty="0" smtClean="0">
                <a:solidFill>
                  <a:schemeClr val="tx2">
                    <a:lumMod val="75000"/>
                  </a:schemeClr>
                </a:solidFill>
                <a:effectLst>
                  <a:outerShdw blurRad="38100" dist="38100" dir="2700000" algn="tl">
                    <a:srgbClr val="000000">
                      <a:alpha val="43137"/>
                    </a:srgbClr>
                  </a:outerShdw>
                </a:effectLst>
              </a:rPr>
              <a:t>Les activités au château</a:t>
            </a:r>
            <a:endParaRPr lang="fr-FR" sz="3600" b="1" dirty="0">
              <a:solidFill>
                <a:schemeClr val="tx2">
                  <a:lumMod val="75000"/>
                </a:schemeClr>
              </a:solidFill>
              <a:effectLst>
                <a:outerShdw blurRad="38100" dist="38100" dir="2700000" algn="tl">
                  <a:srgbClr val="000000">
                    <a:alpha val="43137"/>
                  </a:srgbClr>
                </a:outerShdw>
              </a:effectLst>
            </a:endParaRPr>
          </a:p>
        </p:txBody>
      </p:sp>
      <p:sp>
        <p:nvSpPr>
          <p:cNvPr id="6" name="ZoneTexte 5"/>
          <p:cNvSpPr txBox="1"/>
          <p:nvPr/>
        </p:nvSpPr>
        <p:spPr>
          <a:xfrm>
            <a:off x="515155" y="1556197"/>
            <a:ext cx="10869769" cy="1569660"/>
          </a:xfrm>
          <a:prstGeom prst="rect">
            <a:avLst/>
          </a:prstGeom>
          <a:noFill/>
        </p:spPr>
        <p:txBody>
          <a:bodyPr wrap="square" rtlCol="0">
            <a:spAutoFit/>
          </a:bodyPr>
          <a:lstStyle/>
          <a:p>
            <a:r>
              <a:rPr lang="fr-FR" sz="4800" b="1" dirty="0" smtClean="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rPr>
              <a:t>Dame Emilie nous conduit dans la salle où nous allons préparer l’hypocras.</a:t>
            </a:r>
            <a:endParaRPr lang="fr-FR" sz="4800" b="1" dirty="0">
              <a:solidFill>
                <a:schemeClr val="tx2">
                  <a:lumMod val="75000"/>
                </a:schemeClr>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1214571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9000">
        <p15:prstTrans prst="pageCurlDouble"/>
      </p:transition>
    </mc:Choice>
    <mc:Fallback xmlns="">
      <p:transition spd="slow"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2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6126050" cy="3614738"/>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02864"/>
            <a:ext cx="6126050" cy="325513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050" y="3602864"/>
            <a:ext cx="6065950" cy="3255136"/>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6050" y="0"/>
            <a:ext cx="6065950" cy="3602864"/>
          </a:xfrm>
          <a:prstGeom prst="rect">
            <a:avLst/>
          </a:prstGeom>
        </p:spPr>
      </p:pic>
      <p:sp>
        <p:nvSpPr>
          <p:cNvPr id="8" name="ZoneTexte 7"/>
          <p:cNvSpPr txBox="1"/>
          <p:nvPr/>
        </p:nvSpPr>
        <p:spPr>
          <a:xfrm>
            <a:off x="566670" y="2931018"/>
            <a:ext cx="11359166" cy="1323439"/>
          </a:xfrm>
          <a:prstGeom prst="rect">
            <a:avLst/>
          </a:prstGeom>
          <a:noFill/>
        </p:spPr>
        <p:txBody>
          <a:bodyPr wrap="square" rtlCol="0">
            <a:spAutoFit/>
          </a:bodyPr>
          <a:lstStyle/>
          <a:p>
            <a:r>
              <a:rPr lang="fr-FR" sz="4000" b="1" dirty="0" smtClean="0">
                <a:solidFill>
                  <a:schemeClr val="tx2">
                    <a:lumMod val="75000"/>
                  </a:schemeClr>
                </a:solidFill>
                <a:effectLst>
                  <a:outerShdw blurRad="38100" dist="38100" dir="2700000" algn="tl">
                    <a:srgbClr val="000000">
                      <a:alpha val="43137"/>
                    </a:srgbClr>
                  </a:outerShdw>
                </a:effectLst>
              </a:rPr>
              <a:t>Les enfants se sont installés par groupe aux tables.</a:t>
            </a:r>
            <a:endParaRPr lang="fr-FR" sz="4000" b="1" dirty="0">
              <a:solidFill>
                <a:schemeClr val="tx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6166816"/>
      </p:ext>
    </p:extLst>
  </p:cSld>
  <p:clrMapOvr>
    <a:masterClrMapping/>
  </p:clrMapOvr>
  <mc:AlternateContent xmlns:mc="http://schemas.openxmlformats.org/markup-compatibility/2006" xmlns:p14="http://schemas.microsoft.com/office/powerpoint/2010/main">
    <mc:Choice Requires="p14">
      <p:transition spd="slow" p14:dur="1600" advClick="0" advTm="24000">
        <p:blinds dir="vert"/>
      </p:transition>
    </mc:Choice>
    <mc:Fallback xmlns="">
      <p:transition spd="slow" advClick="0" advTm="2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3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3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3000"/>
                                        <p:tgtEl>
                                          <p:spTgt spid="5"/>
                                        </p:tgtEl>
                                      </p:cBhvr>
                                    </p:animEffect>
                                  </p:childTnLst>
                                </p:cTn>
                              </p:par>
                              <p:par>
                                <p:cTn id="14" presetID="21" presetClass="entr" presetSubtype="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3000"/>
                                        <p:tgtEl>
                                          <p:spTgt spid="6"/>
                                        </p:tgtEl>
                                      </p:cBhvr>
                                    </p:animEffect>
                                  </p:childTnLst>
                                </p:cTn>
                              </p:par>
                            </p:childTnLst>
                          </p:cTn>
                        </p:par>
                        <p:par>
                          <p:cTn id="17" fill="hold">
                            <p:stCondLst>
                              <p:cond delay="3000"/>
                            </p:stCondLst>
                            <p:childTnLst>
                              <p:par>
                                <p:cTn id="18" presetID="2" presetClass="entr" presetSubtype="9"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3000" fill="hold"/>
                                        <p:tgtEl>
                                          <p:spTgt spid="8"/>
                                        </p:tgtEl>
                                        <p:attrNameLst>
                                          <p:attrName>ppt_x</p:attrName>
                                        </p:attrNameLst>
                                      </p:cBhvr>
                                      <p:tavLst>
                                        <p:tav tm="0">
                                          <p:val>
                                            <p:strVal val="0-#ppt_w/2"/>
                                          </p:val>
                                        </p:tav>
                                        <p:tav tm="100000">
                                          <p:val>
                                            <p:strVal val="#ppt_x"/>
                                          </p:val>
                                        </p:tav>
                                      </p:tavLst>
                                    </p:anim>
                                    <p:anim calcmode="lin" valueType="num">
                                      <p:cBhvr additive="base">
                                        <p:cTn id="21" dur="3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4533"/>
            <a:ext cx="12192000" cy="6882533"/>
          </a:xfrm>
        </p:spPr>
      </p:pic>
      <p:sp>
        <p:nvSpPr>
          <p:cNvPr id="7" name="Rectangle 6"/>
          <p:cNvSpPr/>
          <p:nvPr/>
        </p:nvSpPr>
        <p:spPr>
          <a:xfrm>
            <a:off x="5460642" y="3039414"/>
            <a:ext cx="2073499" cy="2331076"/>
          </a:xfrm>
          <a:prstGeom prst="rect">
            <a:avLst/>
          </a:prstGeom>
          <a:no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31684" y="141668"/>
            <a:ext cx="2595606" cy="579549"/>
          </a:xfrm>
          <a:prstGeom prst="rect">
            <a:avLst/>
          </a:prstGeom>
          <a:no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p:cNvCxnSpPr/>
          <p:nvPr/>
        </p:nvCxnSpPr>
        <p:spPr>
          <a:xfrm>
            <a:off x="7534141" y="4417454"/>
            <a:ext cx="1171977" cy="0"/>
          </a:xfrm>
          <a:prstGeom prst="line">
            <a:avLst/>
          </a:prstGeom>
          <a:ln w="76200">
            <a:solidFill>
              <a:schemeClr val="tx2">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flipV="1">
            <a:off x="8590208" y="592428"/>
            <a:ext cx="115910" cy="3822880"/>
          </a:xfrm>
          <a:prstGeom prst="line">
            <a:avLst/>
          </a:prstGeom>
          <a:ln w="76200">
            <a:solidFill>
              <a:schemeClr val="tx2">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V="1">
            <a:off x="2627290" y="590282"/>
            <a:ext cx="5962918" cy="2146"/>
          </a:xfrm>
          <a:prstGeom prst="line">
            <a:avLst/>
          </a:prstGeom>
          <a:ln w="76200">
            <a:solidFill>
              <a:schemeClr val="tx2">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31684" y="146482"/>
            <a:ext cx="2756078" cy="523220"/>
          </a:xfrm>
          <a:prstGeom prst="rect">
            <a:avLst/>
          </a:prstGeom>
          <a:noFill/>
        </p:spPr>
        <p:txBody>
          <a:bodyPr wrap="square" rtlCol="0">
            <a:spAutoFit/>
          </a:bodyPr>
          <a:lstStyle/>
          <a:p>
            <a:r>
              <a:rPr lang="fr-FR" sz="2800" b="1" dirty="0" smtClean="0">
                <a:solidFill>
                  <a:schemeClr val="tx2">
                    <a:lumMod val="75000"/>
                  </a:schemeClr>
                </a:solidFill>
                <a:effectLst>
                  <a:outerShdw blurRad="38100" dist="38100" dir="2700000" algn="tl">
                    <a:srgbClr val="000000">
                      <a:alpha val="43137"/>
                    </a:srgbClr>
                  </a:outerShdw>
                </a:effectLst>
              </a:rPr>
              <a:t>La grille bleue</a:t>
            </a:r>
          </a:p>
        </p:txBody>
      </p:sp>
      <p:pic>
        <p:nvPicPr>
          <p:cNvPr id="17" name="Espace réservé du contenu 3"/>
          <p:cNvPicPr>
            <a:picLocks noChangeAspect="1"/>
          </p:cNvPicPr>
          <p:nvPr/>
        </p:nvPicPr>
        <p:blipFill rotWithShape="1">
          <a:blip r:embed="rId2" cstate="print">
            <a:extLst>
              <a:ext uri="{28A0092B-C50C-407E-A947-70E740481C1C}">
                <a14:useLocalDpi xmlns:a14="http://schemas.microsoft.com/office/drawing/2010/main" val="0"/>
              </a:ext>
            </a:extLst>
          </a:blip>
          <a:srcRect l="44832" t="40026" r="37341" b="21426"/>
          <a:stretch/>
        </p:blipFill>
        <p:spPr>
          <a:xfrm>
            <a:off x="4543940" y="1394816"/>
            <a:ext cx="3715208" cy="4528597"/>
          </a:xfrm>
          <a:prstGeom prst="rect">
            <a:avLst/>
          </a:prstGeom>
        </p:spPr>
      </p:pic>
      <p:sp>
        <p:nvSpPr>
          <p:cNvPr id="18" name="ZoneTexte 17"/>
          <p:cNvSpPr txBox="1"/>
          <p:nvPr/>
        </p:nvSpPr>
        <p:spPr>
          <a:xfrm>
            <a:off x="2265194" y="5690745"/>
            <a:ext cx="9629775" cy="830997"/>
          </a:xfrm>
          <a:prstGeom prst="rect">
            <a:avLst/>
          </a:prstGeom>
          <a:noFill/>
        </p:spPr>
        <p:txBody>
          <a:bodyPr wrap="square" rtlCol="0">
            <a:spAutoFit/>
          </a:bodyPr>
          <a:lstStyle/>
          <a:p>
            <a:r>
              <a:rPr lang="fr-FR" sz="4800" b="1" dirty="0" smtClean="0">
                <a:solidFill>
                  <a:schemeClr val="tx2">
                    <a:lumMod val="60000"/>
                    <a:lumOff val="40000"/>
                  </a:schemeClr>
                </a:solidFill>
                <a:effectLst>
                  <a:outerShdw blurRad="38100" dist="38100" dir="2700000" algn="tl">
                    <a:srgbClr val="000000">
                      <a:alpha val="43137"/>
                    </a:srgbClr>
                  </a:outerShdw>
                </a:effectLst>
              </a:rPr>
              <a:t>Une entrée bien gardée!!</a:t>
            </a:r>
            <a:endParaRPr lang="fr-FR" sz="4800" b="1" dirty="0">
              <a:solidFill>
                <a:schemeClr val="tx2">
                  <a:lumMod val="60000"/>
                  <a:lumOff val="40000"/>
                </a:schemeClr>
              </a:solidFill>
              <a:effectLst>
                <a:outerShdw blurRad="38100" dist="38100" dir="2700000" algn="tl">
                  <a:srgbClr val="000000">
                    <a:alpha val="43137"/>
                  </a:srgbClr>
                </a:outerShdw>
              </a:effectLst>
            </a:endParaRPr>
          </a:p>
        </p:txBody>
      </p:sp>
      <p:sp>
        <p:nvSpPr>
          <p:cNvPr id="5" name="ZoneTexte 4"/>
          <p:cNvSpPr txBox="1"/>
          <p:nvPr/>
        </p:nvSpPr>
        <p:spPr>
          <a:xfrm>
            <a:off x="297030" y="477139"/>
            <a:ext cx="11597939" cy="5509200"/>
          </a:xfrm>
          <a:prstGeom prst="rect">
            <a:avLst/>
          </a:prstGeom>
          <a:noFill/>
        </p:spPr>
        <p:txBody>
          <a:bodyPr wrap="square" rtlCol="0">
            <a:spAutoFit/>
          </a:bodyPr>
          <a:lstStyle/>
          <a:p>
            <a:r>
              <a:rPr lang="fr-FR" sz="4400" b="1" dirty="0" smtClean="0">
                <a:solidFill>
                  <a:schemeClr val="accent5"/>
                </a:solidFill>
                <a:effectLst>
                  <a:outerShdw blurRad="38100" dist="38100" dir="2700000" algn="tl">
                    <a:srgbClr val="000000">
                      <a:alpha val="43137"/>
                    </a:srgbClr>
                  </a:outerShdw>
                </a:effectLst>
                <a:latin typeface="Monotype Corsiva" panose="03010101010201010101" pitchFamily="66" charset="0"/>
              </a:rPr>
              <a:t>La tour du portail commandait autrefois le seul accès au château au moyen d’un pont-levis. Celui-ci a été supprimé au XVIIIème siècle, laissant la place à un pont dormant. La porte actuelle est décorée de boulets de canons enflammés, symboles de la fonction de Grand maître de l’artillerie qu’occupait Sully. Encadrant la porte et la grille bleue, quatre reproductions de bombardes illustrent également cette symbolique</a:t>
            </a:r>
            <a:r>
              <a:rPr lang="fr-FR" sz="4000" b="1" dirty="0" smtClean="0">
                <a:solidFill>
                  <a:schemeClr val="accent5"/>
                </a:solidFill>
                <a:effectLst>
                  <a:outerShdw blurRad="38100" dist="38100" dir="2700000" algn="tl">
                    <a:srgbClr val="000000">
                      <a:alpha val="43137"/>
                    </a:srgbClr>
                  </a:outerShdw>
                </a:effectLst>
                <a:latin typeface="Monotype Corsiva" panose="03010101010201010101" pitchFamily="66" charset="0"/>
              </a:rPr>
              <a:t>.</a:t>
            </a:r>
            <a:endParaRPr lang="fr-FR" sz="4000" b="1" dirty="0">
              <a:solidFill>
                <a:schemeClr val="accent5"/>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2191149495"/>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500" fill="hold"/>
                                        <p:tgtEl>
                                          <p:spTgt spid="17"/>
                                        </p:tgtEl>
                                        <p:attrNameLst>
                                          <p:attrName>ppt_w</p:attrName>
                                        </p:attrNameLst>
                                      </p:cBhvr>
                                      <p:tavLst>
                                        <p:tav tm="0">
                                          <p:val>
                                            <p:fltVal val="0"/>
                                          </p:val>
                                        </p:tav>
                                        <p:tav tm="100000">
                                          <p:val>
                                            <p:strVal val="#ppt_w"/>
                                          </p:val>
                                        </p:tav>
                                      </p:tavLst>
                                    </p:anim>
                                    <p:anim calcmode="lin" valueType="num">
                                      <p:cBhvr>
                                        <p:cTn id="34" dur="1500" fill="hold"/>
                                        <p:tgtEl>
                                          <p:spTgt spid="17"/>
                                        </p:tgtEl>
                                        <p:attrNameLst>
                                          <p:attrName>ppt_h</p:attrName>
                                        </p:attrNameLst>
                                      </p:cBhvr>
                                      <p:tavLst>
                                        <p:tav tm="0">
                                          <p:val>
                                            <p:fltVal val="0"/>
                                          </p:val>
                                        </p:tav>
                                        <p:tav tm="100000">
                                          <p:val>
                                            <p:strVal val="#ppt_h"/>
                                          </p:val>
                                        </p:tav>
                                      </p:tavLst>
                                    </p:anim>
                                    <p:animEffect transition="in" filter="fade">
                                      <p:cBhvr>
                                        <p:cTn id="35" dur="1500"/>
                                        <p:tgtEl>
                                          <p:spTgt spid="17"/>
                                        </p:tgtEl>
                                      </p:cBhvr>
                                    </p:animEffect>
                                  </p:childTnLst>
                                </p:cTn>
                              </p:par>
                            </p:childTnLst>
                          </p:cTn>
                        </p:par>
                        <p:par>
                          <p:cTn id="36" fill="hold">
                            <p:stCondLst>
                              <p:cond delay="3500"/>
                            </p:stCondLst>
                            <p:childTnLst>
                              <p:par>
                                <p:cTn id="37" presetID="2" presetClass="entr" presetSubtype="4"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2500" fill="hold"/>
                                        <p:tgtEl>
                                          <p:spTgt spid="5"/>
                                        </p:tgtEl>
                                        <p:attrNameLst>
                                          <p:attrName>ppt_x</p:attrName>
                                        </p:attrNameLst>
                                      </p:cBhvr>
                                      <p:tavLst>
                                        <p:tav tm="0">
                                          <p:val>
                                            <p:strVal val="#ppt_x"/>
                                          </p:val>
                                        </p:tav>
                                        <p:tav tm="100000">
                                          <p:val>
                                            <p:strVal val="#ppt_x"/>
                                          </p:val>
                                        </p:tav>
                                      </p:tavLst>
                                    </p:anim>
                                    <p:anim calcmode="lin" valueType="num">
                                      <p:cBhvr additive="base">
                                        <p:cTn id="40" dur="2500" fill="hold"/>
                                        <p:tgtEl>
                                          <p:spTgt spid="5"/>
                                        </p:tgtEl>
                                        <p:attrNameLst>
                                          <p:attrName>ppt_y</p:attrName>
                                        </p:attrNameLst>
                                      </p:cBhvr>
                                      <p:tavLst>
                                        <p:tav tm="0">
                                          <p:val>
                                            <p:strVal val="1+#ppt_h/2"/>
                                          </p:val>
                                        </p:tav>
                                        <p:tav tm="100000">
                                          <p:val>
                                            <p:strVal val="#ppt_y"/>
                                          </p:val>
                                        </p:tav>
                                      </p:tavLst>
                                    </p:anim>
                                  </p:childTnLst>
                                </p:cTn>
                              </p:par>
                            </p:childTnLst>
                          </p:cTn>
                        </p:par>
                        <p:par>
                          <p:cTn id="41" fill="hold">
                            <p:stCondLst>
                              <p:cond delay="6000"/>
                            </p:stCondLst>
                            <p:childTnLst>
                              <p:par>
                                <p:cTn id="42" presetID="16" presetClass="entr" presetSubtype="21" fill="hold" grpId="0" nodeType="afterEffect">
                                  <p:stCondLst>
                                    <p:cond delay="1300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2000"/>
                                        <p:tgtEl>
                                          <p:spTgt spid="18"/>
                                        </p:tgtEl>
                                      </p:cBhvr>
                                    </p:animEffect>
                                  </p:childTnLst>
                                </p:cTn>
                              </p:par>
                            </p:childTnLst>
                          </p:cTn>
                        </p:par>
                        <p:par>
                          <p:cTn id="45" fill="hold">
                            <p:stCondLst>
                              <p:cond delay="21000"/>
                            </p:stCondLst>
                            <p:childTnLst>
                              <p:par>
                                <p:cTn id="46" presetID="10" presetClass="exit" presetSubtype="0" fill="hold" grpId="1" nodeType="afterEffect">
                                  <p:stCondLst>
                                    <p:cond delay="20000"/>
                                  </p:stCondLst>
                                  <p:childTnLst>
                                    <p:animEffect transition="out" filter="fade">
                                      <p:cBhvr>
                                        <p:cTn id="47" dur="4250"/>
                                        <p:tgtEl>
                                          <p:spTgt spid="5"/>
                                        </p:tgtEl>
                                      </p:cBhvr>
                                    </p:animEffect>
                                    <p:set>
                                      <p:cBhvr>
                                        <p:cTn id="48" dur="1" fill="hold">
                                          <p:stCondLst>
                                            <p:cond delay="4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p:bldP spid="18" grpId="0"/>
      <p:bldP spid="5" grpId="0"/>
      <p:bldP spid="5"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13960"/>
          </a:xfrm>
        </p:spPr>
      </p:pic>
      <p:sp>
        <p:nvSpPr>
          <p:cNvPr id="5" name="ZoneTexte 4"/>
          <p:cNvSpPr txBox="1"/>
          <p:nvPr/>
        </p:nvSpPr>
        <p:spPr>
          <a:xfrm>
            <a:off x="270457" y="103031"/>
            <a:ext cx="11446657" cy="2308324"/>
          </a:xfrm>
          <a:prstGeom prst="rect">
            <a:avLst/>
          </a:prstGeom>
          <a:noFill/>
        </p:spPr>
        <p:txBody>
          <a:bodyPr wrap="square" rtlCol="0">
            <a:spAutoFit/>
          </a:bodyPr>
          <a:lstStyle/>
          <a:p>
            <a:r>
              <a:rPr lang="fr-FR" sz="4800" b="1" dirty="0" smtClean="0">
                <a:solidFill>
                  <a:schemeClr val="accent6"/>
                </a:solidFill>
                <a:effectLst>
                  <a:outerShdw blurRad="38100" dist="38100" dir="2700000" algn="tl">
                    <a:srgbClr val="000000">
                      <a:alpha val="43137"/>
                    </a:srgbClr>
                  </a:outerShdw>
                </a:effectLst>
                <a:latin typeface="Monotype Corsiva" panose="03010101010201010101" pitchFamily="66" charset="0"/>
              </a:rPr>
              <a:t>Différentes épices rentrent dans la composition de l’hypocras: cannelle, clou de girofle, coriandre, gingembre et cardamome.</a:t>
            </a:r>
            <a:endParaRPr lang="fr-FR" sz="4800" b="1" dirty="0">
              <a:solidFill>
                <a:schemeClr val="accent6"/>
              </a:solidFill>
              <a:effectLst>
                <a:outerShdw blurRad="38100" dist="38100" dir="2700000" algn="tl">
                  <a:srgbClr val="000000">
                    <a:alpha val="43137"/>
                  </a:srgbClr>
                </a:outerShdw>
              </a:effectLst>
              <a:latin typeface="Monotype Corsiva" panose="03010101010201010101" pitchFamily="66" charset="0"/>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952" y="3797273"/>
            <a:ext cx="4155583" cy="3116687"/>
          </a:xfrm>
          <a:prstGeom prst="rect">
            <a:avLst/>
          </a:prstGeom>
        </p:spPr>
      </p:pic>
    </p:spTree>
    <p:extLst>
      <p:ext uri="{BB962C8B-B14F-4D97-AF65-F5344CB8AC3E}">
        <p14:creationId xmlns:p14="http://schemas.microsoft.com/office/powerpoint/2010/main" val="1138744620"/>
      </p:ext>
    </p:extLst>
  </p:cSld>
  <p:clrMapOvr>
    <a:masterClrMapping/>
  </p:clrMapOvr>
  <mc:AlternateContent xmlns:mc="http://schemas.openxmlformats.org/markup-compatibility/2006">
    <mc:Choice xmlns:p14="http://schemas.microsoft.com/office/powerpoint/2010/main" Requires="p14">
      <p:transition spd="slow" p14:dur="1200" advClick="0" advTm="20000">
        <p14:prism/>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par>
                          <p:cTn id="22" fill="hold">
                            <p:stCondLst>
                              <p:cond delay="3000"/>
                            </p:stCondLst>
                            <p:childTnLst>
                              <p:par>
                                <p:cTn id="23" presetID="49" presetClass="entr" presetSubtype="0" decel="10000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2250" fill="hold"/>
                                        <p:tgtEl>
                                          <p:spTgt spid="5"/>
                                        </p:tgtEl>
                                        <p:attrNameLst>
                                          <p:attrName>ppt_w</p:attrName>
                                        </p:attrNameLst>
                                      </p:cBhvr>
                                      <p:tavLst>
                                        <p:tav tm="0">
                                          <p:val>
                                            <p:fltVal val="0"/>
                                          </p:val>
                                        </p:tav>
                                        <p:tav tm="100000">
                                          <p:val>
                                            <p:strVal val="#ppt_w"/>
                                          </p:val>
                                        </p:tav>
                                      </p:tavLst>
                                    </p:anim>
                                    <p:anim calcmode="lin" valueType="num">
                                      <p:cBhvr>
                                        <p:cTn id="26" dur="2250" fill="hold"/>
                                        <p:tgtEl>
                                          <p:spTgt spid="5"/>
                                        </p:tgtEl>
                                        <p:attrNameLst>
                                          <p:attrName>ppt_h</p:attrName>
                                        </p:attrNameLst>
                                      </p:cBhvr>
                                      <p:tavLst>
                                        <p:tav tm="0">
                                          <p:val>
                                            <p:fltVal val="0"/>
                                          </p:val>
                                        </p:tav>
                                        <p:tav tm="100000">
                                          <p:val>
                                            <p:strVal val="#ppt_h"/>
                                          </p:val>
                                        </p:tav>
                                      </p:tavLst>
                                    </p:anim>
                                    <p:anim calcmode="lin" valueType="num">
                                      <p:cBhvr>
                                        <p:cTn id="27" dur="2250" fill="hold"/>
                                        <p:tgtEl>
                                          <p:spTgt spid="5"/>
                                        </p:tgtEl>
                                        <p:attrNameLst>
                                          <p:attrName>style.rotation</p:attrName>
                                        </p:attrNameLst>
                                      </p:cBhvr>
                                      <p:tavLst>
                                        <p:tav tm="0">
                                          <p:val>
                                            <p:fltVal val="360"/>
                                          </p:val>
                                        </p:tav>
                                        <p:tav tm="100000">
                                          <p:val>
                                            <p:fltVal val="0"/>
                                          </p:val>
                                        </p:tav>
                                      </p:tavLst>
                                    </p:anim>
                                    <p:animEffect transition="in" filter="fade">
                                      <p:cBhvr>
                                        <p:cTn id="28"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508" t="24940" r="8879" b="2378"/>
          <a:stretch/>
        </p:blipFill>
        <p:spPr>
          <a:xfrm>
            <a:off x="-3" y="0"/>
            <a:ext cx="3862684" cy="3528810"/>
          </a:xfr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9295" t="8639" r="7324"/>
          <a:stretch/>
        </p:blipFill>
        <p:spPr>
          <a:xfrm>
            <a:off x="8682324" y="3528810"/>
            <a:ext cx="3509675" cy="3329190"/>
          </a:xfrm>
          <a:prstGeom prst="rect">
            <a:avLst/>
          </a:prstGeom>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l="4742" r="10047" b="12676"/>
          <a:stretch/>
        </p:blipFill>
        <p:spPr>
          <a:xfrm>
            <a:off x="1" y="3528810"/>
            <a:ext cx="3862679" cy="3329190"/>
          </a:xfrm>
          <a:prstGeom prst="rect">
            <a:avLst/>
          </a:prstGeom>
        </p:spPr>
      </p:pic>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l="1080" t="15586" r="3145" b="5352"/>
          <a:stretch/>
        </p:blipFill>
        <p:spPr>
          <a:xfrm>
            <a:off x="3862681" y="-1"/>
            <a:ext cx="4341161" cy="3528811"/>
          </a:xfrm>
          <a:prstGeom prst="rect">
            <a:avLst/>
          </a:prstGeom>
        </p:spPr>
      </p:pic>
      <p:pic>
        <p:nvPicPr>
          <p:cNvPr id="9" name="Image 8"/>
          <p:cNvPicPr>
            <a:picLocks noChangeAspect="1"/>
          </p:cNvPicPr>
          <p:nvPr/>
        </p:nvPicPr>
        <p:blipFill rotWithShape="1">
          <a:blip r:embed="rId6" cstate="print">
            <a:extLst>
              <a:ext uri="{28A0092B-C50C-407E-A947-70E740481C1C}">
                <a14:useLocalDpi xmlns:a14="http://schemas.microsoft.com/office/drawing/2010/main" val="0"/>
              </a:ext>
            </a:extLst>
          </a:blip>
          <a:srcRect l="3896" t="24413"/>
          <a:stretch/>
        </p:blipFill>
        <p:spPr>
          <a:xfrm>
            <a:off x="8203842" y="0"/>
            <a:ext cx="3988158" cy="3528811"/>
          </a:xfrm>
          <a:prstGeom prst="rect">
            <a:avLst/>
          </a:prstGeom>
        </p:spPr>
      </p:pic>
      <p:pic>
        <p:nvPicPr>
          <p:cNvPr id="10" name="Image 9"/>
          <p:cNvPicPr>
            <a:picLocks noChangeAspect="1"/>
          </p:cNvPicPr>
          <p:nvPr/>
        </p:nvPicPr>
        <p:blipFill rotWithShape="1">
          <a:blip r:embed="rId7" cstate="print">
            <a:extLst>
              <a:ext uri="{28A0092B-C50C-407E-A947-70E740481C1C}">
                <a14:useLocalDpi xmlns:a14="http://schemas.microsoft.com/office/drawing/2010/main" val="0"/>
              </a:ext>
            </a:extLst>
          </a:blip>
          <a:srcRect t="41878" r="9202"/>
          <a:stretch/>
        </p:blipFill>
        <p:spPr>
          <a:xfrm>
            <a:off x="3862680" y="3533576"/>
            <a:ext cx="4819643" cy="3324424"/>
          </a:xfrm>
          <a:prstGeom prst="rect">
            <a:avLst/>
          </a:prstGeom>
        </p:spPr>
      </p:pic>
      <p:sp>
        <p:nvSpPr>
          <p:cNvPr id="11" name="ZoneTexte 10"/>
          <p:cNvSpPr txBox="1"/>
          <p:nvPr/>
        </p:nvSpPr>
        <p:spPr>
          <a:xfrm>
            <a:off x="1772990" y="2022912"/>
            <a:ext cx="10573555" cy="1323439"/>
          </a:xfrm>
          <a:prstGeom prst="rect">
            <a:avLst/>
          </a:prstGeom>
          <a:noFill/>
        </p:spPr>
        <p:txBody>
          <a:bodyPr wrap="square" rtlCol="0">
            <a:spAutoFit/>
          </a:bodyPr>
          <a:lstStyle/>
          <a:p>
            <a:r>
              <a:rPr lang="fr-FR" sz="4000" b="1" dirty="0" smtClean="0">
                <a:solidFill>
                  <a:schemeClr val="accent3">
                    <a:lumMod val="40000"/>
                    <a:lumOff val="60000"/>
                  </a:schemeClr>
                </a:solidFill>
                <a:effectLst>
                  <a:outerShdw blurRad="38100" dist="38100" dir="2700000" algn="tl">
                    <a:srgbClr val="000000">
                      <a:alpha val="43137"/>
                    </a:srgbClr>
                  </a:outerShdw>
                </a:effectLst>
              </a:rPr>
              <a:t>Après avoir mangé, les enfants ont dessiné le château.</a:t>
            </a:r>
            <a:endParaRPr lang="fr-FR" sz="4000" b="1" dirty="0">
              <a:solidFill>
                <a:schemeClr val="accent3">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7876919"/>
      </p:ext>
    </p:extLst>
  </p:cSld>
  <p:clrMapOvr>
    <a:masterClrMapping/>
  </p:clrMapOvr>
  <mc:AlternateContent xmlns:mc="http://schemas.openxmlformats.org/markup-compatibility/2006">
    <mc:Choice xmlns:p14="http://schemas.microsoft.com/office/powerpoint/2010/main" Requires="p14">
      <p:transition spd="slow" p14:dur="1600" advClick="0" advTm="32000">
        <p14:conveyor dir="l"/>
      </p:transition>
    </mc:Choice>
    <mc:Fallback>
      <p:transition spd="slow" advClick="0"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
            <a:ext cx="6941713" cy="6858000"/>
          </a:xfr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5444" r="13147"/>
          <a:stretch/>
        </p:blipFill>
        <p:spPr>
          <a:xfrm>
            <a:off x="5576552" y="0"/>
            <a:ext cx="6615448" cy="6858000"/>
          </a:xfrm>
          <a:prstGeom prst="rect">
            <a:avLst/>
          </a:prstGeom>
        </p:spPr>
      </p:pic>
      <p:sp>
        <p:nvSpPr>
          <p:cNvPr id="3" name="ZoneTexte 2"/>
          <p:cNvSpPr txBox="1"/>
          <p:nvPr/>
        </p:nvSpPr>
        <p:spPr>
          <a:xfrm>
            <a:off x="474885" y="3717371"/>
            <a:ext cx="11359167" cy="3046988"/>
          </a:xfrm>
          <a:prstGeom prst="rect">
            <a:avLst/>
          </a:prstGeom>
          <a:solidFill>
            <a:srgbClr val="FAC2ED">
              <a:alpha val="52941"/>
            </a:srgbClr>
          </a:solidFill>
        </p:spPr>
        <p:txBody>
          <a:bodyPr wrap="square" rtlCol="0">
            <a:spAutoFit/>
          </a:bodyPr>
          <a:lstStyle/>
          <a:p>
            <a:r>
              <a:rPr lang="fr-FR" sz="4800" b="1" dirty="0" smtClean="0">
                <a:solidFill>
                  <a:schemeClr val="accent2">
                    <a:lumMod val="75000"/>
                  </a:schemeClr>
                </a:solidFill>
                <a:effectLst>
                  <a:outerShdw blurRad="38100" dist="38100" dir="2700000" algn="tl">
                    <a:srgbClr val="000000">
                      <a:alpha val="43137"/>
                    </a:srgbClr>
                  </a:outerShdw>
                </a:effectLst>
                <a:latin typeface="Monotype Corsiva" panose="03010101010201010101" pitchFamily="66" charset="0"/>
              </a:rPr>
              <a:t>Merci au chevalier Thibault et à dame Emilie de nous avoir accueillis si chaleureusement et de nous avoir fait découvrir quelques mystères et secrets du château.</a:t>
            </a:r>
            <a:endParaRPr lang="fr-FR" sz="4800" b="1" dirty="0">
              <a:solidFill>
                <a:schemeClr val="accent2">
                  <a:lumMod val="75000"/>
                </a:schemeClr>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2041804050"/>
      </p:ext>
    </p:extLst>
  </p:cSld>
  <p:clrMapOvr>
    <a:masterClrMapping/>
  </p:clrMapOvr>
  <mc:AlternateContent xmlns:mc="http://schemas.openxmlformats.org/markup-compatibility/2006">
    <mc:Choice xmlns:p14="http://schemas.microsoft.com/office/powerpoint/2010/main" Requires="p14">
      <p:transition spd="slow" p14:dur="4400" advClick="0" advTm="28000">
        <p14:honeycomb/>
      </p:transition>
    </mc:Choice>
    <mc:Fallback>
      <p:transition spd="slow" advClick="0"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49757"/>
                                  </p:iterate>
                                  <p:childTnLst>
                                    <p:set>
                                      <p:cBhvr>
                                        <p:cTn id="6" dur="1" fill="hold">
                                          <p:stCondLst>
                                            <p:cond delay="0"/>
                                          </p:stCondLst>
                                        </p:cTn>
                                        <p:tgtEl>
                                          <p:spTgt spid="3"/>
                                        </p:tgtEl>
                                        <p:attrNameLst>
                                          <p:attrName>style.visibility</p:attrName>
                                        </p:attrNameLst>
                                      </p:cBhvr>
                                      <p:to>
                                        <p:strVal val="visible"/>
                                      </p:to>
                                    </p:set>
                                    <p:set>
                                      <p:cBhvr>
                                        <p:cTn id="7" dur="113" fill="hold">
                                          <p:stCondLst>
                                            <p:cond delay="0"/>
                                          </p:stCondLst>
                                        </p:cTn>
                                        <p:tgtEl>
                                          <p:spTgt spid="3"/>
                                        </p:tgtEl>
                                        <p:attrNameLst>
                                          <p:attrName>style.rotation</p:attrName>
                                        </p:attrNameLst>
                                      </p:cBhvr>
                                      <p:to>
                                        <p:strVal val="-45.0"/>
                                      </p:to>
                                    </p:set>
                                    <p:anim calcmode="lin" valueType="num">
                                      <p:cBhvr>
                                        <p:cTn id="8" dur="113" fill="hold">
                                          <p:stCondLst>
                                            <p:cond delay="113"/>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113"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113"/>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249"/>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3252"/>
            <a:ext cx="12192001" cy="7025425"/>
          </a:xfrm>
        </p:spPr>
      </p:pic>
      <p:sp>
        <p:nvSpPr>
          <p:cNvPr id="5" name="ZoneTexte 4"/>
          <p:cNvSpPr txBox="1"/>
          <p:nvPr/>
        </p:nvSpPr>
        <p:spPr>
          <a:xfrm>
            <a:off x="918692" y="1378039"/>
            <a:ext cx="10354614" cy="1200329"/>
          </a:xfrm>
          <a:prstGeom prst="rect">
            <a:avLst/>
          </a:prstGeom>
          <a:noFill/>
        </p:spPr>
        <p:txBody>
          <a:bodyPr wrap="square" rtlCol="0">
            <a:spAutoFit/>
          </a:bodyPr>
          <a:lstStyle/>
          <a:p>
            <a:r>
              <a:rPr lang="fr-FR" sz="3600" b="1" dirty="0" smtClean="0">
                <a:solidFill>
                  <a:schemeClr val="accent2">
                    <a:lumMod val="60000"/>
                    <a:lumOff val="40000"/>
                  </a:schemeClr>
                </a:solidFill>
                <a:effectLst>
                  <a:outerShdw blurRad="38100" dist="38100" dir="2700000" algn="tl">
                    <a:srgbClr val="000000">
                      <a:alpha val="43137"/>
                    </a:srgbClr>
                  </a:outerShdw>
                </a:effectLst>
              </a:rPr>
              <a:t>Les </a:t>
            </a:r>
            <a:r>
              <a:rPr lang="fr-FR" sz="3600" b="1" dirty="0" err="1" smtClean="0">
                <a:solidFill>
                  <a:schemeClr val="accent2">
                    <a:lumMod val="60000"/>
                    <a:lumOff val="40000"/>
                  </a:schemeClr>
                </a:solidFill>
                <a:effectLst>
                  <a:outerShdw blurRad="38100" dist="38100" dir="2700000" algn="tl">
                    <a:srgbClr val="000000">
                      <a:alpha val="43137"/>
                    </a:srgbClr>
                  </a:outerShdw>
                </a:effectLst>
              </a:rPr>
              <a:t>martarais</a:t>
            </a:r>
            <a:r>
              <a:rPr lang="fr-FR" sz="3600" b="1" dirty="0" smtClean="0">
                <a:solidFill>
                  <a:schemeClr val="accent2">
                    <a:lumMod val="60000"/>
                    <a:lumOff val="40000"/>
                  </a:schemeClr>
                </a:solidFill>
                <a:effectLst>
                  <a:outerShdw blurRad="38100" dist="38100" dir="2700000" algn="tl">
                    <a:srgbClr val="000000">
                      <a:alpha val="43137"/>
                    </a:srgbClr>
                  </a:outerShdw>
                </a:effectLst>
              </a:rPr>
              <a:t> s’apprêtent à quitter le château après une visite enrichissante.</a:t>
            </a:r>
            <a:endParaRPr lang="fr-FR" sz="3600" b="1" dirty="0">
              <a:solidFill>
                <a:schemeClr val="accent2">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2242897"/>
      </p:ext>
    </p:extLst>
  </p:cSld>
  <p:clrMapOvr>
    <a:masterClrMapping/>
  </p:clrMapOvr>
  <mc:AlternateContent xmlns:mc="http://schemas.openxmlformats.org/markup-compatibility/2006" xmlns:p14="http://schemas.microsoft.com/office/powerpoint/2010/main">
    <mc:Choice Requires="p14">
      <p:transition spd="slow" p14:dur="1600" advClick="0" advTm="25000">
        <p14:prism isInverted="1"/>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p.yimg.com/ib/th?id=JN.4czgR7X2rkdfk%2bj0uR9X4Q&amp;pid=15.1&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698"/>
            <a:ext cx="12192000" cy="49526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nnes vacances!"/>
          <p:cNvPicPr>
            <a:picLocks noChangeAspect="1" noChangeArrowheads="1"/>
          </p:cNvPicPr>
          <p:nvPr/>
        </p:nvPicPr>
        <p:blipFill rotWithShape="1">
          <a:blip r:embed="rId3">
            <a:extLst>
              <a:ext uri="{28A0092B-C50C-407E-A947-70E740481C1C}">
                <a14:useLocalDpi xmlns:a14="http://schemas.microsoft.com/office/drawing/2010/main" val="0"/>
              </a:ext>
            </a:extLst>
          </a:blip>
          <a:srcRect l="2500" t="13178" r="1196" b="19225"/>
          <a:stretch/>
        </p:blipFill>
        <p:spPr bwMode="auto">
          <a:xfrm>
            <a:off x="0" y="4147931"/>
            <a:ext cx="12192000" cy="2710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290358"/>
      </p:ext>
    </p:extLst>
  </p:cSld>
  <p:clrMapOvr>
    <a:masterClrMapping/>
  </p:clrMapOvr>
  <mc:AlternateContent xmlns:mc="http://schemas.openxmlformats.org/markup-compatibility/2006">
    <mc:Choice xmlns:p14="http://schemas.microsoft.com/office/powerpoint/2010/main" Requires="p14">
      <p:transition spd="slow" p14:dur="3000" advClick="0" advTm="20000">
        <p14:shred/>
      </p:transition>
    </mc:Choice>
    <mc:Fallback>
      <p:transition spd="slow" advClick="0" advTm="2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5960"/>
            <a:ext cx="12192000" cy="6913960"/>
          </a:xfrm>
        </p:spPr>
      </p:pic>
      <p:sp>
        <p:nvSpPr>
          <p:cNvPr id="6" name="ZoneTexte 5"/>
          <p:cNvSpPr txBox="1"/>
          <p:nvPr/>
        </p:nvSpPr>
        <p:spPr>
          <a:xfrm>
            <a:off x="1168398" y="4487332"/>
            <a:ext cx="8050214" cy="2123658"/>
          </a:xfrm>
          <a:prstGeom prst="rect">
            <a:avLst/>
          </a:prstGeom>
          <a:noFill/>
        </p:spPr>
        <p:txBody>
          <a:bodyPr wrap="square" rtlCol="0">
            <a:spAutoFit/>
          </a:bodyPr>
          <a:lstStyle/>
          <a:p>
            <a:r>
              <a:rPr lang="fr-FR" sz="4400" b="1" dirty="0" smtClean="0">
                <a:solidFill>
                  <a:schemeClr val="tx2">
                    <a:lumMod val="50000"/>
                  </a:schemeClr>
                </a:solidFill>
                <a:effectLst>
                  <a:outerShdw blurRad="38100" dist="38100" dir="2700000" algn="tl">
                    <a:srgbClr val="000000">
                      <a:alpha val="43137"/>
                    </a:srgbClr>
                  </a:outerShdw>
                </a:effectLst>
              </a:rPr>
              <a:t>Entrée du château avec quelques traces de l’ancien pont-levis.</a:t>
            </a:r>
            <a:endParaRPr lang="fr-FR" sz="4400" b="1" dirty="0">
              <a:solidFill>
                <a:schemeClr val="tx2">
                  <a:lumMod val="50000"/>
                </a:schemeClr>
              </a:solidFill>
              <a:effectLst>
                <a:outerShdw blurRad="38100" dist="38100" dir="2700000" algn="tl">
                  <a:srgbClr val="000000">
                    <a:alpha val="43137"/>
                  </a:srgbClr>
                </a:outerShdw>
              </a:effectLst>
            </a:endParaRPr>
          </a:p>
        </p:txBody>
      </p:sp>
      <p:cxnSp>
        <p:nvCxnSpPr>
          <p:cNvPr id="8" name="Connecteur droit avec flèche 7"/>
          <p:cNvCxnSpPr/>
          <p:nvPr/>
        </p:nvCxnSpPr>
        <p:spPr>
          <a:xfrm flipV="1">
            <a:off x="8058150" y="4240322"/>
            <a:ext cx="671513" cy="788878"/>
          </a:xfrm>
          <a:prstGeom prst="straightConnector1">
            <a:avLst/>
          </a:prstGeom>
          <a:ln w="76200">
            <a:solidFill>
              <a:schemeClr val="tx2">
                <a:lumMod val="50000"/>
                <a:alpha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60134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5960"/>
            <a:ext cx="12192000" cy="6913960"/>
          </a:xfrm>
        </p:spPr>
      </p:pic>
      <p:sp>
        <p:nvSpPr>
          <p:cNvPr id="5" name="ZoneTexte 4"/>
          <p:cNvSpPr txBox="1"/>
          <p:nvPr/>
        </p:nvSpPr>
        <p:spPr>
          <a:xfrm>
            <a:off x="3386137" y="5393163"/>
            <a:ext cx="7451557" cy="830997"/>
          </a:xfrm>
          <a:prstGeom prst="rect">
            <a:avLst/>
          </a:prstGeom>
          <a:noFill/>
        </p:spPr>
        <p:txBody>
          <a:bodyPr wrap="square" rtlCol="0">
            <a:spAutoFit/>
          </a:bodyPr>
          <a:lstStyle/>
          <a:p>
            <a:r>
              <a:rPr lang="fr-FR" sz="4800" b="1" dirty="0" smtClean="0">
                <a:solidFill>
                  <a:schemeClr val="tx2">
                    <a:lumMod val="60000"/>
                    <a:lumOff val="40000"/>
                  </a:schemeClr>
                </a:solidFill>
                <a:effectLst>
                  <a:outerShdw blurRad="38100" dist="38100" dir="2700000" algn="tl">
                    <a:srgbClr val="000000">
                      <a:alpha val="43137"/>
                    </a:srgbClr>
                  </a:outerShdw>
                </a:effectLst>
              </a:rPr>
              <a:t>Une bonne défense!!</a:t>
            </a:r>
            <a:endParaRPr lang="fr-FR" sz="4800" b="1" dirty="0">
              <a:solidFill>
                <a:schemeClr val="tx2">
                  <a:lumMod val="60000"/>
                  <a:lumOff val="40000"/>
                </a:schemeClr>
              </a:solidFill>
              <a:effectLst>
                <a:outerShdw blurRad="38100" dist="38100" dir="2700000" algn="tl">
                  <a:srgbClr val="000000">
                    <a:alpha val="43137"/>
                  </a:srgbClr>
                </a:outerShdw>
              </a:effectLst>
            </a:endParaRPr>
          </a:p>
        </p:txBody>
      </p:sp>
      <p:sp>
        <p:nvSpPr>
          <p:cNvPr id="6" name="ZoneTexte 5"/>
          <p:cNvSpPr txBox="1"/>
          <p:nvPr/>
        </p:nvSpPr>
        <p:spPr>
          <a:xfrm>
            <a:off x="1179343" y="2253103"/>
            <a:ext cx="10793582" cy="830997"/>
          </a:xfrm>
          <a:prstGeom prst="rect">
            <a:avLst/>
          </a:prstGeom>
          <a:noFill/>
        </p:spPr>
        <p:txBody>
          <a:bodyPr wrap="square" rtlCol="0">
            <a:spAutoFit/>
          </a:bodyPr>
          <a:lstStyle/>
          <a:p>
            <a:r>
              <a:rPr lang="fr-FR" sz="4800" b="1" dirty="0" smtClean="0">
                <a:solidFill>
                  <a:schemeClr val="tx2">
                    <a:lumMod val="60000"/>
                    <a:lumOff val="40000"/>
                  </a:schemeClr>
                </a:solidFill>
                <a:effectLst>
                  <a:outerShdw blurRad="38100" dist="38100" dir="2700000" algn="tl">
                    <a:srgbClr val="000000">
                      <a:alpha val="43137"/>
                    </a:srgbClr>
                  </a:outerShdw>
                </a:effectLst>
              </a:rPr>
              <a:t>Le château est entouré de douves.</a:t>
            </a:r>
            <a:endParaRPr lang="fr-FR" sz="4800" b="1" dirty="0">
              <a:solidFill>
                <a:schemeClr val="tx2">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3042390"/>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500"/>
                                        <p:tgtEl>
                                          <p:spTgt spid="4"/>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6"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ZoneTexte 5"/>
          <p:cNvSpPr txBox="1"/>
          <p:nvPr/>
        </p:nvSpPr>
        <p:spPr>
          <a:xfrm>
            <a:off x="457199" y="900112"/>
            <a:ext cx="10887076" cy="4247317"/>
          </a:xfrm>
          <a:prstGeom prst="rect">
            <a:avLst/>
          </a:prstGeom>
          <a:noFill/>
        </p:spPr>
        <p:txBody>
          <a:bodyPr wrap="square" rtlCol="0">
            <a:spAutoFit/>
          </a:bodyPr>
          <a:lstStyle/>
          <a:p>
            <a:r>
              <a:rPr lang="fr-FR" sz="5400" b="1" dirty="0" smtClean="0">
                <a:solidFill>
                  <a:schemeClr val="tx2">
                    <a:lumMod val="60000"/>
                    <a:lumOff val="40000"/>
                  </a:schemeClr>
                </a:solidFill>
                <a:effectLst>
                  <a:outerShdw blurRad="38100" dist="38100" dir="2700000" algn="tl">
                    <a:srgbClr val="000000">
                      <a:alpha val="43137"/>
                    </a:srgbClr>
                  </a:outerShdw>
                </a:effectLst>
                <a:latin typeface="Monotype Corsiva" panose="03010101010201010101" pitchFamily="66" charset="0"/>
              </a:rPr>
              <a:t>La tour d’artillerie</a:t>
            </a:r>
          </a:p>
          <a:p>
            <a:r>
              <a:rPr lang="fr-FR" sz="5400" b="1" dirty="0" smtClean="0">
                <a:solidFill>
                  <a:schemeClr val="tx2">
                    <a:lumMod val="60000"/>
                    <a:lumOff val="40000"/>
                  </a:schemeClr>
                </a:solidFill>
                <a:effectLst>
                  <a:outerShdw blurRad="38100" dist="38100" dir="2700000" algn="tl">
                    <a:srgbClr val="000000">
                      <a:alpha val="43137"/>
                    </a:srgbClr>
                  </a:outerShdw>
                </a:effectLst>
                <a:latin typeface="Monotype Corsiva" panose="03010101010201010101" pitchFamily="66" charset="0"/>
              </a:rPr>
              <a:t>Cette tour basse est construite, à partir de 1606, par le duc de Sully. Equipée de murs épais et de canonnières, elle a pour but d’empêcher toute attaque de ce côté.</a:t>
            </a:r>
            <a:endParaRPr lang="fr-FR" sz="5400" b="1" dirty="0">
              <a:solidFill>
                <a:schemeClr val="tx2">
                  <a:lumMod val="60000"/>
                  <a:lumOff val="40000"/>
                </a:schemeClr>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38346243"/>
      </p:ext>
    </p:extLst>
  </p:cSld>
  <p:clrMapOvr>
    <a:masterClrMapping/>
  </p:clrMapOvr>
  <mc:AlternateContent xmlns:mc="http://schemas.openxmlformats.org/markup-compatibility/2006">
    <mc:Choice xmlns:p14="http://schemas.microsoft.com/office/powerpoint/2010/main" Requires="p14">
      <p:transition spd="slow" p14:dur="1500" advClick="0" advTm="24000">
        <p:split orient="vert"/>
      </p:transition>
    </mc:Choice>
    <mc:Fallback>
      <p:transition spd="slow" advClick="0" advTm="2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68717"/>
          </a:xfrm>
        </p:spPr>
      </p:pic>
      <p:sp>
        <p:nvSpPr>
          <p:cNvPr id="7" name="ZoneTexte 6"/>
          <p:cNvSpPr txBox="1"/>
          <p:nvPr/>
        </p:nvSpPr>
        <p:spPr>
          <a:xfrm>
            <a:off x="5417346" y="3204998"/>
            <a:ext cx="5810250" cy="3477875"/>
          </a:xfrm>
          <a:prstGeom prst="rect">
            <a:avLst/>
          </a:prstGeom>
          <a:noFill/>
        </p:spPr>
        <p:txBody>
          <a:bodyPr wrap="square" rtlCol="0">
            <a:spAutoFit/>
          </a:bodyPr>
          <a:lstStyle/>
          <a:p>
            <a:r>
              <a:rPr lang="fr-FR" sz="4400" b="1" dirty="0" smtClean="0">
                <a:solidFill>
                  <a:schemeClr val="tx2">
                    <a:lumMod val="75000"/>
                  </a:schemeClr>
                </a:solidFill>
                <a:effectLst>
                  <a:outerShdw blurRad="38100" dist="38100" dir="2700000" algn="tl">
                    <a:srgbClr val="000000">
                      <a:alpha val="43137"/>
                    </a:srgbClr>
                  </a:outerShdw>
                </a:effectLst>
              </a:rPr>
              <a:t>Il était possible de tirer des flèches sur les ennemis par les nombreuses meurtrières…</a:t>
            </a:r>
            <a:endParaRPr lang="fr-FR" sz="4400" b="1" dirty="0">
              <a:solidFill>
                <a:schemeClr val="tx2">
                  <a:lumMod val="75000"/>
                </a:schemeClr>
              </a:solidFill>
              <a:effectLst>
                <a:outerShdw blurRad="38100" dist="38100" dir="2700000" algn="tl">
                  <a:srgbClr val="000000">
                    <a:alpha val="43137"/>
                  </a:srgbClr>
                </a:outerShdw>
              </a:effectLst>
            </a:endParaRPr>
          </a:p>
        </p:txBody>
      </p:sp>
      <p:sp>
        <p:nvSpPr>
          <p:cNvPr id="8" name="ZoneTexte 7"/>
          <p:cNvSpPr txBox="1"/>
          <p:nvPr/>
        </p:nvSpPr>
        <p:spPr>
          <a:xfrm>
            <a:off x="3257552" y="524939"/>
            <a:ext cx="2957512" cy="584775"/>
          </a:xfrm>
          <a:prstGeom prst="rect">
            <a:avLst/>
          </a:prstGeom>
          <a:noFill/>
        </p:spPr>
        <p:txBody>
          <a:bodyPr wrap="square" rtlCol="0">
            <a:spAutoFit/>
          </a:bodyPr>
          <a:lstStyle/>
          <a:p>
            <a:r>
              <a:rPr lang="fr-FR" sz="3200" b="1" dirty="0" smtClean="0">
                <a:solidFill>
                  <a:schemeClr val="tx2">
                    <a:lumMod val="75000"/>
                  </a:schemeClr>
                </a:solidFill>
                <a:effectLst>
                  <a:outerShdw blurRad="38100" dist="38100" dir="2700000" algn="tl">
                    <a:srgbClr val="000000">
                      <a:alpha val="43137"/>
                    </a:srgbClr>
                  </a:outerShdw>
                </a:effectLst>
              </a:rPr>
              <a:t>Meurtrières</a:t>
            </a:r>
            <a:endParaRPr lang="fr-FR" sz="3200" b="1" dirty="0">
              <a:solidFill>
                <a:schemeClr val="tx2">
                  <a:lumMod val="75000"/>
                </a:schemeClr>
              </a:solidFill>
              <a:effectLst>
                <a:outerShdw blurRad="38100" dist="38100" dir="2700000" algn="tl">
                  <a:srgbClr val="000000">
                    <a:alpha val="43137"/>
                  </a:srgbClr>
                </a:outerShdw>
              </a:effectLst>
            </a:endParaRPr>
          </a:p>
        </p:txBody>
      </p:sp>
      <p:cxnSp>
        <p:nvCxnSpPr>
          <p:cNvPr id="10" name="Connecteur droit avec flèche 9"/>
          <p:cNvCxnSpPr/>
          <p:nvPr/>
        </p:nvCxnSpPr>
        <p:spPr>
          <a:xfrm>
            <a:off x="4764884" y="1156275"/>
            <a:ext cx="135729" cy="1058288"/>
          </a:xfrm>
          <a:prstGeom prst="straightConnector1">
            <a:avLst/>
          </a:prstGeom>
          <a:ln w="76200">
            <a:solidFill>
              <a:schemeClr val="tx2">
                <a:lumMod val="75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H="1">
            <a:off x="2178845" y="990435"/>
            <a:ext cx="1361478" cy="1409865"/>
          </a:xfrm>
          <a:prstGeom prst="straightConnector1">
            <a:avLst/>
          </a:prstGeom>
          <a:ln w="76200">
            <a:solidFill>
              <a:schemeClr val="tx2">
                <a:lumMod val="75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H="1">
            <a:off x="3423047" y="1106268"/>
            <a:ext cx="561977" cy="2679920"/>
          </a:xfrm>
          <a:prstGeom prst="straightConnector1">
            <a:avLst/>
          </a:prstGeom>
          <a:ln w="76200">
            <a:solidFill>
              <a:schemeClr val="tx2">
                <a:lumMod val="75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a:off x="3890963" y="1106268"/>
            <a:ext cx="540545" cy="3630038"/>
          </a:xfrm>
          <a:prstGeom prst="straightConnector1">
            <a:avLst/>
          </a:prstGeom>
          <a:ln w="76200">
            <a:solidFill>
              <a:schemeClr val="tx2">
                <a:lumMod val="75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5678090" y="990435"/>
            <a:ext cx="1537098" cy="1224128"/>
          </a:xfrm>
          <a:prstGeom prst="straightConnector1">
            <a:avLst/>
          </a:prstGeom>
          <a:ln w="76200">
            <a:solidFill>
              <a:schemeClr val="tx2">
                <a:lumMod val="75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5329238" y="1106268"/>
            <a:ext cx="1128712" cy="1108295"/>
          </a:xfrm>
          <a:prstGeom prst="straightConnector1">
            <a:avLst/>
          </a:prstGeom>
          <a:ln w="76200">
            <a:solidFill>
              <a:schemeClr val="tx2">
                <a:lumMod val="75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a:off x="5007770" y="1156275"/>
            <a:ext cx="670320" cy="1029839"/>
          </a:xfrm>
          <a:prstGeom prst="straightConnector1">
            <a:avLst/>
          </a:prstGeom>
          <a:ln w="76200">
            <a:solidFill>
              <a:schemeClr val="tx2">
                <a:lumMod val="75000"/>
                <a:alpha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62322"/>
      </p:ext>
    </p:extLst>
  </p:cSld>
  <p:clrMapOvr>
    <a:masterClrMapping/>
  </p:clrMapOvr>
  <mc:AlternateContent xmlns:mc="http://schemas.openxmlformats.org/markup-compatibility/2006">
    <mc:Choice xmlns:p14="http://schemas.microsoft.com/office/powerpoint/2010/main" Requires="p14">
      <p:transition spd="slow" p14:dur="2000" advClick="0" advTm="21000"/>
    </mc:Choice>
    <mc:Fallback>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par>
                                <p:cTn id="39" presetID="53" presetClass="entr" presetSubtype="16"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par>
                                <p:cTn id="44" presetID="53" presetClass="entr" presetSubtype="16"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childTnLst>
                          </p:cTn>
                        </p:par>
                        <p:par>
                          <p:cTn id="49" fill="hold">
                            <p:stCondLst>
                              <p:cond delay="1000"/>
                            </p:stCondLst>
                            <p:childTnLst>
                              <p:par>
                                <p:cTn id="50" presetID="22" presetClass="entr" presetSubtype="4"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717"/>
            <a:ext cx="12192000" cy="6868717"/>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138" y="129777"/>
            <a:ext cx="7716837" cy="5787628"/>
          </a:xfrm>
          <a:prstGeom prst="rect">
            <a:avLst/>
          </a:prstGeom>
          <a:ln w="76200">
            <a:solidFill>
              <a:schemeClr val="tx2">
                <a:lumMod val="75000"/>
              </a:schemeClr>
            </a:solidFill>
          </a:ln>
        </p:spPr>
      </p:pic>
      <p:cxnSp>
        <p:nvCxnSpPr>
          <p:cNvPr id="3" name="Connecteur droit avec flèche 2"/>
          <p:cNvCxnSpPr/>
          <p:nvPr/>
        </p:nvCxnSpPr>
        <p:spPr>
          <a:xfrm flipH="1">
            <a:off x="414338" y="4757738"/>
            <a:ext cx="2971800" cy="1699022"/>
          </a:xfrm>
          <a:prstGeom prst="straightConnector1">
            <a:avLst/>
          </a:prstGeom>
          <a:ln w="76200">
            <a:solidFill>
              <a:schemeClr val="tx2">
                <a:lumMod val="75000"/>
                <a:alpha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665964"/>
      </p:ext>
    </p:extLst>
  </p:cSld>
  <p:clrMapOvr>
    <a:masterClrMapping/>
  </p:clrMapOvr>
  <p:transition spd="slow" advClick="0" advTm="10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style.rotation</p:attrName>
                                        </p:attrNameLst>
                                      </p:cBhvr>
                                      <p:tavLst>
                                        <p:tav tm="0">
                                          <p:val>
                                            <p:fltVal val="90"/>
                                          </p:val>
                                        </p:tav>
                                        <p:tav tm="100000">
                                          <p:val>
                                            <p:fltVal val="0"/>
                                          </p:val>
                                        </p:tav>
                                      </p:tavLst>
                                    </p:anim>
                                    <p:animEffect transition="in" filter="fade">
                                      <p:cBhvr>
                                        <p:cTn id="10" dur="2000"/>
                                        <p:tgtEl>
                                          <p:spTgt spid="4"/>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par>
                                <p:cTn id="15" presetID="21" presetClass="entr" presetSubtype="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ecteur">
  <a:themeElements>
    <a:clrScheme name="Secteu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eu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eu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569</TotalTime>
  <Words>1184</Words>
  <Application>Microsoft Office PowerPoint</Application>
  <PresentationFormat>Grand écran</PresentationFormat>
  <Paragraphs>87</Paragraphs>
  <Slides>44</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44</vt:i4>
      </vt:variant>
    </vt:vector>
  </HeadingPairs>
  <TitlesOfParts>
    <vt:vector size="49" baseType="lpstr">
      <vt:lpstr>Arial</vt:lpstr>
      <vt:lpstr>Century Gothic</vt:lpstr>
      <vt:lpstr>Monotype Corsiva</vt:lpstr>
      <vt:lpstr>Wingdings 3</vt:lpstr>
      <vt:lpstr>Secteur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Alexandra VILLETTE</dc:creator>
  <cp:lastModifiedBy>Alexandra VILLETTE</cp:lastModifiedBy>
  <cp:revision>73</cp:revision>
  <dcterms:created xsi:type="dcterms:W3CDTF">2015-06-30T14:03:12Z</dcterms:created>
  <dcterms:modified xsi:type="dcterms:W3CDTF">2015-07-03T09:02:08Z</dcterms:modified>
</cp:coreProperties>
</file>